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modernComment_16C_254B9DD1.xml" ContentType="application/vnd.ms-powerpoint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4"/>
  </p:notesMasterIdLst>
  <p:sldIdLst>
    <p:sldId id="256" r:id="rId2"/>
    <p:sldId id="314" r:id="rId3"/>
    <p:sldId id="319" r:id="rId4"/>
    <p:sldId id="322" r:id="rId5"/>
    <p:sldId id="321" r:id="rId6"/>
    <p:sldId id="320" r:id="rId7"/>
    <p:sldId id="323" r:id="rId8"/>
    <p:sldId id="324" r:id="rId9"/>
    <p:sldId id="352" r:id="rId10"/>
    <p:sldId id="397" r:id="rId11"/>
    <p:sldId id="398" r:id="rId12"/>
    <p:sldId id="401" r:id="rId13"/>
    <p:sldId id="402" r:id="rId14"/>
    <p:sldId id="403" r:id="rId15"/>
    <p:sldId id="404" r:id="rId16"/>
    <p:sldId id="399" r:id="rId17"/>
    <p:sldId id="400" r:id="rId18"/>
    <p:sldId id="325" r:id="rId19"/>
    <p:sldId id="326" r:id="rId20"/>
    <p:sldId id="327" r:id="rId21"/>
    <p:sldId id="405" r:id="rId22"/>
    <p:sldId id="361" r:id="rId23"/>
    <p:sldId id="347" r:id="rId24"/>
    <p:sldId id="348" r:id="rId25"/>
    <p:sldId id="367" r:id="rId26"/>
    <p:sldId id="366" r:id="rId27"/>
    <p:sldId id="349" r:id="rId28"/>
    <p:sldId id="368" r:id="rId29"/>
    <p:sldId id="350" r:id="rId30"/>
    <p:sldId id="373" r:id="rId31"/>
    <p:sldId id="387" r:id="rId32"/>
    <p:sldId id="389" r:id="rId33"/>
    <p:sldId id="408" r:id="rId34"/>
    <p:sldId id="388" r:id="rId35"/>
    <p:sldId id="391" r:id="rId36"/>
    <p:sldId id="396" r:id="rId37"/>
    <p:sldId id="394" r:id="rId38"/>
    <p:sldId id="360" r:id="rId39"/>
    <p:sldId id="369" r:id="rId40"/>
    <p:sldId id="356" r:id="rId41"/>
    <p:sldId id="372" r:id="rId42"/>
    <p:sldId id="358" r:id="rId43"/>
    <p:sldId id="370" r:id="rId44"/>
    <p:sldId id="363" r:id="rId45"/>
    <p:sldId id="371" r:id="rId46"/>
    <p:sldId id="364" r:id="rId47"/>
    <p:sldId id="362" r:id="rId48"/>
    <p:sldId id="353" r:id="rId49"/>
    <p:sldId id="375" r:id="rId50"/>
    <p:sldId id="376" r:id="rId51"/>
    <p:sldId id="374" r:id="rId52"/>
    <p:sldId id="406" r:id="rId53"/>
    <p:sldId id="377" r:id="rId54"/>
    <p:sldId id="332" r:id="rId55"/>
    <p:sldId id="330" r:id="rId56"/>
    <p:sldId id="378" r:id="rId57"/>
    <p:sldId id="331" r:id="rId58"/>
    <p:sldId id="334" r:id="rId59"/>
    <p:sldId id="329" r:id="rId60"/>
    <p:sldId id="335" r:id="rId61"/>
    <p:sldId id="337" r:id="rId62"/>
    <p:sldId id="379" r:id="rId63"/>
    <p:sldId id="336" r:id="rId64"/>
    <p:sldId id="338" r:id="rId65"/>
    <p:sldId id="380" r:id="rId66"/>
    <p:sldId id="316" r:id="rId67"/>
    <p:sldId id="383" r:id="rId68"/>
    <p:sldId id="382" r:id="rId69"/>
    <p:sldId id="384" r:id="rId70"/>
    <p:sldId id="318" r:id="rId71"/>
    <p:sldId id="407" r:id="rId72"/>
    <p:sldId id="312" r:id="rId73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B54A73-D6CC-F45A-5928-8AF6CDA97895}" name="Azari Bantan" initials="AB" userId="S::bantanai@kaust.edu.sa::0176c9b2-a3e8-4e10-9bc2-0203085ae311" providerId="AD"/>
  <p188:author id="{421657C0-B30C-8A52-B857-3DC29A34EE4B}" name="Ali Balubaid" initials="" userId="S::balubao@kaust.edu.sa::af93d739-b8ba-4712-b094-1f85db6e90ed" providerId="AD"/>
  <p188:author id="{24274DF5-9463-4E7B-48C6-F96D48D364F6}" name="Ana Gonzalez Alvarez" initials="" userId="S::gonzalac@kaust.edu.sa::34c88cbf-7358-4da3-a80b-662e544a4e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525"/>
    <a:srgbClr val="FFBF00"/>
    <a:srgbClr val="EE3B8D"/>
    <a:srgbClr val="FFFFFF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6F4E8-D2E1-CD49-BD21-EC659C1CC142}" v="345" dt="2024-05-06T14:44:22.746"/>
    <p1510:client id="{B5140484-ADC3-76A6-986F-5A939FA18479}" v="115" dt="2024-05-05T20:53:50.054"/>
    <p1510:client id="{C379D0C1-647C-1AC5-84F5-627D653DFA85}" v="985" dt="2024-05-06T14:17:46.584"/>
    <p1510:client id="{C75162AD-C07C-2CC1-5B13-1C68370222DE}" v="6" dt="2024-05-06T14:27:54.502"/>
    <p1510:client id="{DE052F43-B4B6-4823-14AF-DE0F3B60DE8F}" v="102" dt="2024-05-06T15:32:44.7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0"/>
    <p:restoredTop sz="94699"/>
  </p:normalViewPr>
  <p:slideViewPr>
    <p:cSldViewPr snapToGrid="0">
      <p:cViewPr>
        <p:scale>
          <a:sx n="156" d="100"/>
          <a:sy n="156" d="100"/>
        </p:scale>
        <p:origin x="-7912" y="-3480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modernComment_16C_254B9D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5403C4-A1EF-4646-87A5-C15F66DD1154}" authorId="{421657C0-B30C-8A52-B857-3DC29A34EE4B}" created="2024-05-02T15:35:45.53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25712593" sldId="364"/>
      <ac:spMk id="10" creationId="{52227353-215A-6A86-8984-0AF53192B4F1}"/>
      <ac:txMk cp="51" len="19">
        <ac:context len="173" hash="3750535670"/>
      </ac:txMk>
    </ac:txMkLst>
    <p188:pos x="2919481" y="2808851"/>
    <p188:txBody>
      <a:bodyPr/>
      <a:lstStyle/>
      <a:p>
        <a:r>
          <a:rPr lang="en-SA"/>
          <a:t>Maybe calling them in-House functions be easier to understand? Or is the intention different?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5T07:17:25.509" authorId="{C6B54A73-D6CC-F45A-5928-8AF6CDA97895}"/>
          </p223:rxn>
        </p223:reaction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0096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0758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8188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233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101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9369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520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5362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394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538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9058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447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753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3532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844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Add</a:t>
            </a:r>
            <a:r>
              <a:rPr lang="cs-CZ"/>
              <a:t> </a:t>
            </a:r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number</a:t>
            </a:r>
            <a:r>
              <a:rPr lang="cs-CZ"/>
              <a:t>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cells</a:t>
            </a:r>
            <a:r>
              <a:rPr lang="cs-CZ"/>
              <a:t> on top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each</a:t>
            </a:r>
            <a:r>
              <a:rPr lang="cs-CZ"/>
              <a:t> bar ?</a:t>
            </a:r>
          </a:p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470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Add</a:t>
            </a:r>
            <a:r>
              <a:rPr lang="cs-CZ"/>
              <a:t> </a:t>
            </a:r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number</a:t>
            </a:r>
            <a:r>
              <a:rPr lang="cs-CZ"/>
              <a:t>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cells</a:t>
            </a:r>
            <a:r>
              <a:rPr lang="cs-CZ"/>
              <a:t> on top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each</a:t>
            </a:r>
            <a:r>
              <a:rPr lang="cs-CZ"/>
              <a:t> bar ?</a:t>
            </a:r>
          </a:p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0640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Add</a:t>
            </a:r>
            <a:r>
              <a:rPr lang="cs-CZ"/>
              <a:t> </a:t>
            </a:r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number</a:t>
            </a:r>
            <a:r>
              <a:rPr lang="cs-CZ"/>
              <a:t>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cells</a:t>
            </a:r>
            <a:r>
              <a:rPr lang="cs-CZ"/>
              <a:t> on top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each</a:t>
            </a:r>
            <a:r>
              <a:rPr lang="cs-CZ"/>
              <a:t> bar ?</a:t>
            </a:r>
          </a:p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8204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3771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1299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5818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8453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Add</a:t>
            </a:r>
            <a:r>
              <a:rPr lang="cs-CZ"/>
              <a:t> </a:t>
            </a:r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number</a:t>
            </a:r>
            <a:r>
              <a:rPr lang="cs-CZ"/>
              <a:t>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cells</a:t>
            </a:r>
            <a:r>
              <a:rPr lang="cs-CZ"/>
              <a:t> on top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each</a:t>
            </a:r>
            <a:r>
              <a:rPr lang="cs-CZ"/>
              <a:t> bar ?</a:t>
            </a:r>
          </a:p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4454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8103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232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5481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8403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0860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0883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104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603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82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7339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49857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3013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555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1526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Add</a:t>
            </a:r>
            <a:r>
              <a:rPr lang="cs-CZ"/>
              <a:t> </a:t>
            </a:r>
            <a:r>
              <a:rPr lang="cs-CZ" err="1"/>
              <a:t>the</a:t>
            </a:r>
            <a:r>
              <a:rPr lang="cs-CZ"/>
              <a:t> </a:t>
            </a:r>
            <a:r>
              <a:rPr lang="cs-CZ" err="1"/>
              <a:t>number</a:t>
            </a:r>
            <a:r>
              <a:rPr lang="cs-CZ"/>
              <a:t>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cells</a:t>
            </a:r>
            <a:r>
              <a:rPr lang="cs-CZ"/>
              <a:t> on top </a:t>
            </a:r>
            <a:r>
              <a:rPr lang="cs-CZ" err="1"/>
              <a:t>of</a:t>
            </a:r>
            <a:r>
              <a:rPr lang="cs-CZ"/>
              <a:t> </a:t>
            </a:r>
            <a:r>
              <a:rPr lang="cs-CZ" err="1"/>
              <a:t>each</a:t>
            </a:r>
            <a:r>
              <a:rPr lang="cs-CZ"/>
              <a:t> bar ?</a:t>
            </a:r>
          </a:p>
          <a:p>
            <a:endParaRPr lang="cs-CZ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776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2941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3488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54336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3710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91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311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1385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82491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8866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3298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64322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7605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5632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1713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98609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3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81138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1773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69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67039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16404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283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4195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2177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</a:t>
            </a:r>
            <a:r>
              <a:rPr lang="cs-CZ" err="1"/>
              <a:t>www.nature.com</a:t>
            </a:r>
            <a:r>
              <a:rPr lang="cs-CZ"/>
              <a:t>/</a:t>
            </a:r>
            <a:r>
              <a:rPr lang="cs-CZ" err="1"/>
              <a:t>articles</a:t>
            </a:r>
            <a:r>
              <a:rPr lang="cs-CZ"/>
              <a:t>/s41576-020-00292-x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727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9403-8AAB-7040-BF51-991066505DCF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B6B9-6EB4-C142-9CFA-61B8B23D9FBA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73BB-16DE-2B40-931D-D5732103C38C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4F348-B4EA-B245-8915-EDFB468FF6C1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D12B-2A28-044A-856A-8B626C2E31DF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E578-F13B-4D4E-BFDE-2CBDBF05D281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835C2-BF4D-7E4D-8905-5BA7B7BCA437}" type="datetime1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4E39-C76F-5C43-B242-8F6AB08A186D}" type="datetime1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EBC2B-040D-4E43-BA2C-C251754CAE35}" type="datetime1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C00B-9112-9440-8A79-3FF614B3AD09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D974-7ABE-1842-928A-A52813206D50}" type="datetime1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5D226-BC26-6F4B-AE55-7D11B7320B00}" type="datetime1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hyperlink" Target="https://pixabay.com/de/datenbank-lagerung-datenspeicherung-152091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0.png"/><Relationship Id="rId5" Type="http://schemas.openxmlformats.org/officeDocument/2006/relationships/image" Target="../media/image50.png"/><Relationship Id="rId10" Type="http://schemas.openxmlformats.org/officeDocument/2006/relationships/image" Target="../media/image1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C_254B9DD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nagonzalezalvarez/Bioinformatics_Pipelines/blob/main/Project/2_liana/code/bootstrapping_functions.R" TargetMode="External"/><Relationship Id="rId5" Type="http://schemas.openxmlformats.org/officeDocument/2006/relationships/hyperlink" Target="https://saezlab.github.io/liana/reference/liana_wrap.html" TargetMode="Externa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1/2023.08.19.553863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01/2023.08.19.55386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5092918" y="1694279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b="1" spc="-5">
                <a:solidFill>
                  <a:schemeClr val="tx2"/>
                </a:solidFill>
                <a:cs typeface="Source Sans Pro Light"/>
              </a:rPr>
              <a:t>BESE394 Final </a:t>
            </a:r>
            <a:endParaRPr lang="en-US" sz="4800" b="1">
              <a:solidFill>
                <a:schemeClr val="tx2"/>
              </a:solidFill>
              <a:cs typeface="Source Sans Pro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rgbClr val="FFA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FE9305C2-A687-5D4E-3D2F-BE2404B82F03}"/>
              </a:ext>
            </a:extLst>
          </p:cNvPr>
          <p:cNvSpPr txBox="1"/>
          <p:nvPr/>
        </p:nvSpPr>
        <p:spPr>
          <a:xfrm>
            <a:off x="5174574" y="8795383"/>
            <a:ext cx="788837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5">
                <a:solidFill>
                  <a:srgbClr val="5B9BD5"/>
                </a:solidFill>
                <a:cs typeface="Source Sans Pro Light"/>
              </a:rPr>
              <a:t>Cell2Cell interactions </a:t>
            </a:r>
            <a:endParaRPr lang="en-US" sz="2800">
              <a:solidFill>
                <a:srgbClr val="5B9BD5"/>
              </a:solidFill>
              <a:cs typeface="Source Sans Pro Light"/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56BAFE8C-F78B-2118-2079-8CBF7AD8257E}"/>
              </a:ext>
            </a:extLst>
          </p:cNvPr>
          <p:cNvSpPr txBox="1"/>
          <p:nvPr/>
        </p:nvSpPr>
        <p:spPr>
          <a:xfrm>
            <a:off x="3744516" y="3984226"/>
            <a:ext cx="1058517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2800" spc="-5">
                <a:solidFill>
                  <a:schemeClr val="tx2"/>
                </a:solidFill>
                <a:cs typeface="Source Sans Pro Light"/>
              </a:rPr>
              <a:t>Ali Balubaid, Ana Cecilia, Azari </a:t>
            </a:r>
            <a:r>
              <a:rPr lang="en-US" sz="2800" spc="-5" err="1">
                <a:solidFill>
                  <a:schemeClr val="tx2"/>
                </a:solidFill>
                <a:cs typeface="Source Sans Pro Light"/>
              </a:rPr>
              <a:t>Bantan</a:t>
            </a:r>
            <a:r>
              <a:rPr lang="en-US" sz="2800" spc="-5">
                <a:solidFill>
                  <a:schemeClr val="tx2"/>
                </a:solidFill>
                <a:cs typeface="Source Sans Pro Light"/>
              </a:rPr>
              <a:t>, Daniel Soto  </a:t>
            </a:r>
            <a:endParaRPr lang="en-US" sz="2800">
              <a:solidFill>
                <a:schemeClr val="tx2"/>
              </a:solidFill>
              <a:cs typeface="Source Sans Pro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D2973-A796-0ECE-8E29-D84715DEEF1B}"/>
              </a:ext>
            </a:extLst>
          </p:cNvPr>
          <p:cNvCxnSpPr>
            <a:cxnSpLocks/>
          </p:cNvCxnSpPr>
          <p:nvPr/>
        </p:nvCxnSpPr>
        <p:spPr>
          <a:xfrm>
            <a:off x="4680620" y="3618508"/>
            <a:ext cx="9073008" cy="0"/>
          </a:xfrm>
          <a:prstGeom prst="line">
            <a:avLst/>
          </a:prstGeom>
          <a:ln w="28575">
            <a:solidFill>
              <a:srgbClr val="E3B5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6A8370E-1A00-C27F-0EE8-CFF2E015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91" y="5110914"/>
            <a:ext cx="6260625" cy="3465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AF578-929C-A64A-7923-A6B081066AFD}"/>
              </a:ext>
            </a:extLst>
          </p:cNvPr>
          <p:cNvSpPr txBox="1"/>
          <p:nvPr/>
        </p:nvSpPr>
        <p:spPr>
          <a:xfrm>
            <a:off x="659074" y="2675780"/>
            <a:ext cx="169287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Calibri"/>
                <a:cs typeface="Calibri"/>
              </a:rPr>
              <a:t>Exploring Cell-to-Cell Interactions (CCI) Within GABAergic Interneurons During Development</a:t>
            </a:r>
            <a:endParaRPr lang="en-US" sz="3600" b="1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31963B-2B71-3F0B-8CF2-1E77DBAE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807C0-6554-C444-5F6E-4A95F28A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429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35F5016-1300-E1AA-BA22-C3B5AB294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966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BD77EC9-4C16-A8AA-4A5F-754B910DC844}"/>
              </a:ext>
            </a:extLst>
          </p:cNvPr>
          <p:cNvSpPr/>
          <p:nvPr/>
        </p:nvSpPr>
        <p:spPr>
          <a:xfrm>
            <a:off x="9286788" y="3262593"/>
            <a:ext cx="2501102" cy="2335429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cs typeface="Calibri"/>
              </a:rPr>
              <a:t>Standardized  method?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EAEAA1B-DF3D-1CC9-B46F-040EE19A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709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BD77EC9-4C16-A8AA-4A5F-754B910DC844}"/>
              </a:ext>
            </a:extLst>
          </p:cNvPr>
          <p:cNvSpPr/>
          <p:nvPr/>
        </p:nvSpPr>
        <p:spPr>
          <a:xfrm>
            <a:off x="9286788" y="3262593"/>
            <a:ext cx="2501102" cy="2335429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cs typeface="Calibri"/>
              </a:rPr>
              <a:t>Standardized  method?</a:t>
            </a:r>
            <a:endParaRPr lang="en-US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43FA5E73-C197-EF08-5ADB-552499BE19D8}"/>
              </a:ext>
            </a:extLst>
          </p:cNvPr>
          <p:cNvSpPr/>
          <p:nvPr/>
        </p:nvSpPr>
        <p:spPr>
          <a:xfrm>
            <a:off x="10918048" y="5808068"/>
            <a:ext cx="3041762" cy="2640705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Prior knowledge 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'Quality-coverage trade-off'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892F8F-F312-1634-7AAA-813D5EC9B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" r="69068" b="70457"/>
          <a:stretch/>
        </p:blipFill>
        <p:spPr>
          <a:xfrm>
            <a:off x="5202867" y="4749802"/>
            <a:ext cx="2809149" cy="1519087"/>
          </a:xfrm>
          <a:prstGeom prst="rect">
            <a:avLst/>
          </a:prstGeom>
        </p:spPr>
      </p:pic>
      <p:sp>
        <p:nvSpPr>
          <p:cNvPr id="26" name="Plus Sign 25">
            <a:extLst>
              <a:ext uri="{FF2B5EF4-FFF2-40B4-BE49-F238E27FC236}">
                <a16:creationId xmlns:a16="http://schemas.microsoft.com/office/drawing/2014/main" id="{A3CCFD7D-740B-D0B4-F8E5-E653AF29C36A}"/>
              </a:ext>
            </a:extLst>
          </p:cNvPr>
          <p:cNvSpPr/>
          <p:nvPr/>
        </p:nvSpPr>
        <p:spPr>
          <a:xfrm>
            <a:off x="4752969" y="5254816"/>
            <a:ext cx="488134" cy="505567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A94AB90-0B1D-6401-6FD7-263DEDCA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771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BD77EC9-4C16-A8AA-4A5F-754B910DC844}"/>
              </a:ext>
            </a:extLst>
          </p:cNvPr>
          <p:cNvSpPr/>
          <p:nvPr/>
        </p:nvSpPr>
        <p:spPr>
          <a:xfrm>
            <a:off x="9286788" y="3262593"/>
            <a:ext cx="2501102" cy="2335429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cs typeface="Calibri"/>
              </a:rPr>
              <a:t>Standardized  method?</a:t>
            </a:r>
            <a:endParaRPr lang="en-US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43FA5E73-C197-EF08-5ADB-552499BE19D8}"/>
              </a:ext>
            </a:extLst>
          </p:cNvPr>
          <p:cNvSpPr/>
          <p:nvPr/>
        </p:nvSpPr>
        <p:spPr>
          <a:xfrm>
            <a:off x="10918048" y="5808068"/>
            <a:ext cx="3041762" cy="2640705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Prior knowledge 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'Quality-coverage trade-off'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EA44C201-8BA3-E1C4-A7B6-E5531220104F}"/>
              </a:ext>
            </a:extLst>
          </p:cNvPr>
          <p:cNvSpPr/>
          <p:nvPr/>
        </p:nvSpPr>
        <p:spPr>
          <a:xfrm>
            <a:off x="12175318" y="2879288"/>
            <a:ext cx="2727830" cy="2309263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Benchmarking of different methods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962041B-8887-9B3D-AA5B-CA52C338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252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1BD77EC9-4C16-A8AA-4A5F-754B910DC844}"/>
              </a:ext>
            </a:extLst>
          </p:cNvPr>
          <p:cNvSpPr/>
          <p:nvPr/>
        </p:nvSpPr>
        <p:spPr>
          <a:xfrm>
            <a:off x="9286788" y="3262593"/>
            <a:ext cx="2501102" cy="2335429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cs typeface="Calibri"/>
              </a:rPr>
              <a:t>Standardized  method?</a:t>
            </a:r>
            <a:endParaRPr lang="en-US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43FA5E73-C197-EF08-5ADB-552499BE19D8}"/>
              </a:ext>
            </a:extLst>
          </p:cNvPr>
          <p:cNvSpPr/>
          <p:nvPr/>
        </p:nvSpPr>
        <p:spPr>
          <a:xfrm>
            <a:off x="10918048" y="5808068"/>
            <a:ext cx="3041762" cy="2640705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Prior knowledge </a:t>
            </a:r>
          </a:p>
          <a:p>
            <a:pPr algn="ctr"/>
            <a:endParaRPr lang="en-US" sz="2000" b="1">
              <a:cs typeface="Calibri"/>
            </a:endParaRPr>
          </a:p>
          <a:p>
            <a:pPr algn="ctr"/>
            <a:r>
              <a:rPr lang="en-US" sz="2000" b="1">
                <a:cs typeface="Calibri"/>
              </a:rPr>
              <a:t>'Quality-coverage trade-off'</a:t>
            </a: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EA44C201-8BA3-E1C4-A7B6-E5531220104F}"/>
              </a:ext>
            </a:extLst>
          </p:cNvPr>
          <p:cNvSpPr/>
          <p:nvPr/>
        </p:nvSpPr>
        <p:spPr>
          <a:xfrm>
            <a:off x="12175318" y="2879288"/>
            <a:ext cx="2727830" cy="2309263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Benchmarking of different methods</a:t>
            </a:r>
            <a:endParaRPr lang="en-US"/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5B0A0E77-5467-7F47-8191-6D9DC04B229E}"/>
              </a:ext>
            </a:extLst>
          </p:cNvPr>
          <p:cNvSpPr/>
          <p:nvPr/>
        </p:nvSpPr>
        <p:spPr>
          <a:xfrm>
            <a:off x="14191073" y="5171781"/>
            <a:ext cx="2727830" cy="2309263"/>
          </a:xfrm>
          <a:prstGeom prst="wedgeEllipseCallou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cs typeface="Calibri"/>
              </a:rPr>
              <a:t>Single Ranking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B323864-AFA5-BD73-8E4B-C5DFBB7E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232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pic>
        <p:nvPicPr>
          <p:cNvPr id="21" name="Picture 20" descr="A white arrow pointing to the right&#10;&#10;Description automatically generated">
            <a:extLst>
              <a:ext uri="{FF2B5EF4-FFF2-40B4-BE49-F238E27FC236}">
                <a16:creationId xmlns:a16="http://schemas.microsoft.com/office/drawing/2014/main" id="{FE6468FB-7E64-6775-6CF7-F235741C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90" y="7711929"/>
            <a:ext cx="1578638" cy="13350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02BE01-B8DD-C378-322A-8F37200DEE66}"/>
              </a:ext>
            </a:extLst>
          </p:cNvPr>
          <p:cNvSpPr txBox="1"/>
          <p:nvPr/>
        </p:nvSpPr>
        <p:spPr>
          <a:xfrm>
            <a:off x="13227564" y="69748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Single Ranking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A969A-218D-4A2E-A44B-10C00169515B}"/>
              </a:ext>
            </a:extLst>
          </p:cNvPr>
          <p:cNvSpPr txBox="1"/>
          <p:nvPr/>
        </p:nvSpPr>
        <p:spPr>
          <a:xfrm>
            <a:off x="14091822" y="7613006"/>
            <a:ext cx="10135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38135"/>
                </a:solidFill>
              </a:rPr>
              <a:t>XX-YY</a:t>
            </a:r>
            <a:endParaRPr lang="en-US">
              <a:solidFill>
                <a:srgbClr val="538135"/>
              </a:solidFill>
              <a:cs typeface="Calibri"/>
            </a:endParaRPr>
          </a:p>
          <a:p>
            <a:pPr algn="ctr"/>
            <a:r>
              <a:rPr lang="en-US">
                <a:solidFill>
                  <a:srgbClr val="538135"/>
                </a:solidFill>
                <a:ea typeface="+mn-lt"/>
                <a:cs typeface="+mn-lt"/>
              </a:rPr>
              <a:t>YY-XZ</a:t>
            </a:r>
          </a:p>
          <a:p>
            <a:pPr algn="ctr"/>
            <a:r>
              <a:rPr lang="en-US">
                <a:solidFill>
                  <a:srgbClr val="538135"/>
                </a:solidFill>
                <a:cs typeface="Calibri"/>
              </a:rPr>
              <a:t>ZY-XX</a:t>
            </a:r>
          </a:p>
          <a:p>
            <a:pPr algn="ctr"/>
            <a:r>
              <a:rPr lang="en-US">
                <a:solidFill>
                  <a:srgbClr val="538135"/>
                </a:solidFill>
                <a:cs typeface="Calibri"/>
              </a:rPr>
              <a:t>…</a:t>
            </a:r>
          </a:p>
          <a:p>
            <a:pPr algn="ctr"/>
            <a:r>
              <a:rPr lang="en-US">
                <a:solidFill>
                  <a:srgbClr val="538135"/>
                </a:solidFill>
                <a:ea typeface="+mn-lt"/>
                <a:cs typeface="+mn-lt"/>
              </a:rPr>
              <a:t>ZZ-YX</a:t>
            </a:r>
          </a:p>
          <a:p>
            <a:pPr algn="ctr"/>
            <a:endParaRPr lang="en-US">
              <a:solidFill>
                <a:srgbClr val="538135"/>
              </a:solidFill>
              <a:cs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2045BB7-72A4-17DD-F119-D7F94196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113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CE974E-55F3-7F4E-3882-A838848D784C}"/>
              </a:ext>
            </a:extLst>
          </p:cNvPr>
          <p:cNvSpPr txBox="1"/>
          <p:nvPr/>
        </p:nvSpPr>
        <p:spPr>
          <a:xfrm>
            <a:off x="776342" y="4136462"/>
            <a:ext cx="5365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Can be answered by many existing methods …</a:t>
            </a:r>
          </a:p>
        </p:txBody>
      </p:sp>
      <p:pic>
        <p:nvPicPr>
          <p:cNvPr id="10" name="Picture 9" descr="A diagram of a cell network&#10;&#10;Description automatically generated">
            <a:extLst>
              <a:ext uri="{FF2B5EF4-FFF2-40B4-BE49-F238E27FC236}">
                <a16:creationId xmlns:a16="http://schemas.microsoft.com/office/drawing/2014/main" id="{B1A04751-A31B-D28D-5681-4CE1C70A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89" r="-118" b="66587"/>
          <a:stretch/>
        </p:blipFill>
        <p:spPr>
          <a:xfrm>
            <a:off x="2059819" y="4755323"/>
            <a:ext cx="2477722" cy="1685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219FC-A601-F1A5-2E93-B67EAD93A9EE}"/>
              </a:ext>
            </a:extLst>
          </p:cNvPr>
          <p:cNvCxnSpPr/>
          <p:nvPr/>
        </p:nvCxnSpPr>
        <p:spPr>
          <a:xfrm flipH="1">
            <a:off x="1888049" y="6695545"/>
            <a:ext cx="533970" cy="76012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70CFBB-EEDA-6EED-3014-8CA7C91D64A4}"/>
              </a:ext>
            </a:extLst>
          </p:cNvPr>
          <p:cNvCxnSpPr>
            <a:cxnSpLocks/>
          </p:cNvCxnSpPr>
          <p:nvPr/>
        </p:nvCxnSpPr>
        <p:spPr>
          <a:xfrm>
            <a:off x="3482873" y="6857767"/>
            <a:ext cx="163828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1335B-CE77-CDDE-D13E-E33B29AD1A3F}"/>
              </a:ext>
            </a:extLst>
          </p:cNvPr>
          <p:cNvCxnSpPr>
            <a:cxnSpLocks/>
          </p:cNvCxnSpPr>
          <p:nvPr/>
        </p:nvCxnSpPr>
        <p:spPr>
          <a:xfrm flipH="1">
            <a:off x="2810589" y="6856213"/>
            <a:ext cx="232219" cy="84813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54B726-D06D-A9D4-E1B2-74FD172C8349}"/>
              </a:ext>
            </a:extLst>
          </p:cNvPr>
          <p:cNvCxnSpPr>
            <a:cxnSpLocks/>
          </p:cNvCxnSpPr>
          <p:nvPr/>
        </p:nvCxnSpPr>
        <p:spPr>
          <a:xfrm>
            <a:off x="4020115" y="6711749"/>
            <a:ext cx="664950" cy="77000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23AA2B6-EE47-E165-D8B6-0BAD9E9729CB}"/>
              </a:ext>
            </a:extLst>
          </p:cNvPr>
          <p:cNvSpPr txBox="1"/>
          <p:nvPr/>
        </p:nvSpPr>
        <p:spPr>
          <a:xfrm>
            <a:off x="1215070" y="7709529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A68C9-17EE-5A35-8D3E-4C52AC2C0D89}"/>
              </a:ext>
            </a:extLst>
          </p:cNvPr>
          <p:cNvSpPr txBox="1"/>
          <p:nvPr/>
        </p:nvSpPr>
        <p:spPr>
          <a:xfrm>
            <a:off x="2232357" y="7895296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7413A-47E2-3348-38B9-E6F7613E5A10}"/>
              </a:ext>
            </a:extLst>
          </p:cNvPr>
          <p:cNvSpPr txBox="1"/>
          <p:nvPr/>
        </p:nvSpPr>
        <p:spPr>
          <a:xfrm>
            <a:off x="3265799" y="789538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  <a:p>
            <a:pPr algn="ctr"/>
            <a:r>
              <a:rPr lang="en-US"/>
              <a:t>XX-YY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YY-XZ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60DA1-7CC1-E32B-0EF2-EBCAD71BF88E}"/>
              </a:ext>
            </a:extLst>
          </p:cNvPr>
          <p:cNvSpPr txBox="1"/>
          <p:nvPr/>
        </p:nvSpPr>
        <p:spPr>
          <a:xfrm>
            <a:off x="4283105" y="7709794"/>
            <a:ext cx="10135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  <a:p>
            <a:pPr algn="ctr"/>
            <a:r>
              <a:rPr lang="en-US"/>
              <a:t>XX-YY</a:t>
            </a:r>
            <a:endParaRPr lang="en-US">
              <a:cs typeface="Calibri"/>
            </a:endParaRPr>
          </a:p>
          <a:p>
            <a:pPr algn="ctr"/>
            <a:r>
              <a:rPr lang="en-US">
                <a:cs typeface="Calibri"/>
              </a:rPr>
              <a:t>ZY-XX</a:t>
            </a:r>
          </a:p>
          <a:p>
            <a:pPr algn="ctr"/>
            <a:r>
              <a:rPr lang="en-US">
                <a:cs typeface="Calibri"/>
              </a:rPr>
              <a:t>ZZ-YX</a:t>
            </a:r>
          </a:p>
          <a:p>
            <a:pPr algn="ctr"/>
            <a:r>
              <a:rPr lang="en-US">
                <a:cs typeface="Calibri"/>
              </a:rPr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8ADB75-2DA7-F6F2-8D8A-4CE082CF5680}"/>
              </a:ext>
            </a:extLst>
          </p:cNvPr>
          <p:cNvSpPr txBox="1"/>
          <p:nvPr/>
        </p:nvSpPr>
        <p:spPr>
          <a:xfrm>
            <a:off x="1893195" y="96551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Individual ranked lists</a:t>
            </a:r>
            <a:endParaRPr lang="en-US"/>
          </a:p>
        </p:txBody>
      </p:sp>
      <p:pic>
        <p:nvPicPr>
          <p:cNvPr id="21" name="Picture 20" descr="A white arrow pointing to the right&#10;&#10;Description automatically generated">
            <a:extLst>
              <a:ext uri="{FF2B5EF4-FFF2-40B4-BE49-F238E27FC236}">
                <a16:creationId xmlns:a16="http://schemas.microsoft.com/office/drawing/2014/main" id="{FE6468FB-7E64-6775-6CF7-F235741C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90" y="7711929"/>
            <a:ext cx="1578638" cy="13350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54B1CD-551F-5808-77A3-3CD7F9E12E55}"/>
              </a:ext>
            </a:extLst>
          </p:cNvPr>
          <p:cNvSpPr txBox="1"/>
          <p:nvPr/>
        </p:nvSpPr>
        <p:spPr>
          <a:xfrm>
            <a:off x="13227564" y="69748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Single Ranking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679126-6A16-524F-3AB4-4376B2A59FC0}"/>
              </a:ext>
            </a:extLst>
          </p:cNvPr>
          <p:cNvSpPr txBox="1"/>
          <p:nvPr/>
        </p:nvSpPr>
        <p:spPr>
          <a:xfrm>
            <a:off x="14091822" y="7613006"/>
            <a:ext cx="10135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38135"/>
                </a:solidFill>
              </a:rPr>
              <a:t>XX-YY</a:t>
            </a:r>
            <a:endParaRPr lang="en-US">
              <a:solidFill>
                <a:srgbClr val="538135"/>
              </a:solidFill>
              <a:cs typeface="Calibri"/>
            </a:endParaRPr>
          </a:p>
          <a:p>
            <a:pPr algn="ctr"/>
            <a:r>
              <a:rPr lang="en-US">
                <a:solidFill>
                  <a:srgbClr val="538135"/>
                </a:solidFill>
                <a:ea typeface="+mn-lt"/>
                <a:cs typeface="+mn-lt"/>
              </a:rPr>
              <a:t>YY-XZ</a:t>
            </a:r>
          </a:p>
          <a:p>
            <a:pPr algn="ctr"/>
            <a:r>
              <a:rPr lang="en-US">
                <a:solidFill>
                  <a:srgbClr val="538135"/>
                </a:solidFill>
                <a:cs typeface="Calibri"/>
              </a:rPr>
              <a:t>ZY-XX</a:t>
            </a:r>
          </a:p>
          <a:p>
            <a:pPr algn="ctr"/>
            <a:r>
              <a:rPr lang="en-US">
                <a:solidFill>
                  <a:srgbClr val="538135"/>
                </a:solidFill>
                <a:cs typeface="Calibri"/>
              </a:rPr>
              <a:t>…</a:t>
            </a:r>
          </a:p>
          <a:p>
            <a:pPr algn="ctr"/>
            <a:r>
              <a:rPr lang="en-US">
                <a:solidFill>
                  <a:srgbClr val="538135"/>
                </a:solidFill>
                <a:ea typeface="+mn-lt"/>
                <a:cs typeface="+mn-lt"/>
              </a:rPr>
              <a:t>ZZ-YX</a:t>
            </a:r>
          </a:p>
          <a:p>
            <a:pPr algn="ctr"/>
            <a:endParaRPr lang="en-US">
              <a:solidFill>
                <a:srgbClr val="538135"/>
              </a:solidFill>
              <a:cs typeface="Calibri"/>
            </a:endParaRPr>
          </a:p>
        </p:txBody>
      </p:sp>
      <p:pic>
        <p:nvPicPr>
          <p:cNvPr id="25" name="Picture 24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058A0871-C00C-4D1B-23BC-1DBA6F6B0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251" y="6950958"/>
            <a:ext cx="2283510" cy="21308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E55D4D7-F01D-03AE-B80D-C6BAF442D40F}"/>
              </a:ext>
            </a:extLst>
          </p:cNvPr>
          <p:cNvSpPr txBox="1"/>
          <p:nvPr/>
        </p:nvSpPr>
        <p:spPr>
          <a:xfrm>
            <a:off x="8295014" y="7653017"/>
            <a:ext cx="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XX-YY</a:t>
            </a:r>
            <a:r>
              <a:rPr lang="en-US">
                <a:cs typeface="Calibri"/>
              </a:rPr>
              <a:t>​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B3BC34-3686-670D-C01B-81DA5C8E4004}"/>
              </a:ext>
            </a:extLst>
          </p:cNvPr>
          <p:cNvSpPr txBox="1"/>
          <p:nvPr/>
        </p:nvSpPr>
        <p:spPr>
          <a:xfrm>
            <a:off x="8408200" y="8266653"/>
            <a:ext cx="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YY-XZ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FB4F0-1CF6-A541-A7BE-23871D618EED}"/>
              </a:ext>
            </a:extLst>
          </p:cNvPr>
          <p:cNvSpPr txBox="1"/>
          <p:nvPr/>
        </p:nvSpPr>
        <p:spPr>
          <a:xfrm>
            <a:off x="8803940" y="7241471"/>
            <a:ext cx="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ZZ-YX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F12AB4-747B-E953-76ED-7DDF0326F18C}"/>
              </a:ext>
            </a:extLst>
          </p:cNvPr>
          <p:cNvSpPr txBox="1"/>
          <p:nvPr/>
        </p:nvSpPr>
        <p:spPr>
          <a:xfrm>
            <a:off x="9062446" y="7903543"/>
            <a:ext cx="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ZY-XX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BD304E-A8B0-9732-0461-C438E64ADB44}"/>
              </a:ext>
            </a:extLst>
          </p:cNvPr>
          <p:cNvSpPr txBox="1"/>
          <p:nvPr/>
        </p:nvSpPr>
        <p:spPr>
          <a:xfrm>
            <a:off x="8965836" y="8517266"/>
            <a:ext cx="779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...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80F837-2A94-BA82-5CD8-3306B716EF3C}"/>
              </a:ext>
            </a:extLst>
          </p:cNvPr>
          <p:cNvSpPr txBox="1"/>
          <p:nvPr/>
        </p:nvSpPr>
        <p:spPr>
          <a:xfrm>
            <a:off x="8053031" y="9348433"/>
            <a:ext cx="254113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/>
              <a:t>Universe </a:t>
            </a:r>
            <a:endParaRPr lang="en-US" sz="2000" b="1" u="sng"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of all interaction predictions </a:t>
            </a:r>
            <a:endParaRPr lang="en-US" sz="2000" b="1">
              <a:cs typeface="Calibri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C5F07F-725B-DD9C-5488-8F3F23BD6D3B}"/>
              </a:ext>
            </a:extLst>
          </p:cNvPr>
          <p:cNvSpPr/>
          <p:nvPr/>
        </p:nvSpPr>
        <p:spPr>
          <a:xfrm>
            <a:off x="7832411" y="6059583"/>
            <a:ext cx="2777107" cy="6539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Probabilistic Model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34" name="Picture 33" descr="A white arrow pointing to the right&#10;&#10;Description automatically generated">
            <a:extLst>
              <a:ext uri="{FF2B5EF4-FFF2-40B4-BE49-F238E27FC236}">
                <a16:creationId xmlns:a16="http://schemas.microsoft.com/office/drawing/2014/main" id="{63F3AB6F-2F38-335C-C517-0C90A85B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880" y="7712017"/>
            <a:ext cx="1578638" cy="13350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77935D2-0B3D-35E1-A04A-4B0486587BE2}"/>
              </a:ext>
            </a:extLst>
          </p:cNvPr>
          <p:cNvSpPr txBox="1"/>
          <p:nvPr/>
        </p:nvSpPr>
        <p:spPr>
          <a:xfrm>
            <a:off x="8682717" y="4173649"/>
            <a:ext cx="40283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Robust Rank Aggregate (RRA) method from </a:t>
            </a:r>
            <a:r>
              <a:rPr lang="en-US" i="1" err="1">
                <a:ea typeface="+mn-lt"/>
                <a:cs typeface="+mn-lt"/>
              </a:rPr>
              <a:t>RobustRankAggreg</a:t>
            </a:r>
            <a:r>
              <a:rPr lang="en-US">
                <a:ea typeface="+mn-lt"/>
                <a:cs typeface="+mn-lt"/>
              </a:rPr>
              <a:t> package</a:t>
            </a:r>
            <a:endParaRPr lang="en-US">
              <a:cs typeface="Calibri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6591D0DA-7EBA-8394-D9A8-D0AA93335DCC}"/>
              </a:ext>
            </a:extLst>
          </p:cNvPr>
          <p:cNvSpPr/>
          <p:nvPr/>
        </p:nvSpPr>
        <p:spPr>
          <a:xfrm rot="5400000">
            <a:off x="10572817" y="1413968"/>
            <a:ext cx="258403" cy="7594411"/>
          </a:xfrm>
          <a:prstGeom prst="leftBrac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58488DF-F11B-7F38-0193-DAE67124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68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8474E-3C77-E1B8-7EBB-B2CDCE055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6" y="3042444"/>
            <a:ext cx="9007373" cy="547260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AE303-4341-F933-E435-0F76D6798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475" y="3978548"/>
            <a:ext cx="7220271" cy="42008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2D78E-F694-E066-64AE-A0F9BDE7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273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7F9DA-133C-9495-B7E5-3FD47531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148" y="2477408"/>
            <a:ext cx="4532522" cy="750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A4CE3-C5C2-AF55-6D93-4F2B37D7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871" y="4196194"/>
            <a:ext cx="6059537" cy="3430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1877D-73B9-7CE2-CA39-3BF877FE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00" y="2466380"/>
            <a:ext cx="6273793" cy="4546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0E6D42-F4ED-5118-5F28-640C3AB6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350" y="7269880"/>
            <a:ext cx="4955344" cy="28831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C884F-D064-62F0-2AA6-FC8344FC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992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55B20-354A-A922-C3B8-1D42C5BE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2" y="1302207"/>
            <a:ext cx="6635286" cy="4337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54D43-5E5A-1BC3-7B02-9B035DFACD40}"/>
              </a:ext>
            </a:extLst>
          </p:cNvPr>
          <p:cNvSpPr txBox="1"/>
          <p:nvPr/>
        </p:nvSpPr>
        <p:spPr>
          <a:xfrm>
            <a:off x="8357956" y="1836432"/>
            <a:ext cx="5184576" cy="1634490"/>
          </a:xfrm>
          <a:prstGeom prst="roundRect">
            <a:avLst/>
          </a:prstGeom>
          <a:noFill/>
          <a:ln>
            <a:solidFill>
              <a:srgbClr val="E3B52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/>
              <a:t>Source name: </a:t>
            </a:r>
            <a:r>
              <a:rPr lang="en-US"/>
              <a:t>Cortex-V1</a:t>
            </a:r>
          </a:p>
          <a:p>
            <a:pPr algn="ctr"/>
            <a:r>
              <a:rPr lang="en-US" b="1"/>
              <a:t>Organism</a:t>
            </a:r>
            <a:r>
              <a:rPr lang="en-US"/>
              <a:t>	: Mus musculus</a:t>
            </a:r>
          </a:p>
          <a:p>
            <a:pPr algn="ctr"/>
            <a:r>
              <a:rPr lang="en-US" b="1"/>
              <a:t>Characteristics cell type: </a:t>
            </a:r>
            <a:r>
              <a:rPr lang="en-US"/>
              <a:t>Cortical interneurons</a:t>
            </a:r>
          </a:p>
          <a:p>
            <a:pPr algn="ctr"/>
            <a:r>
              <a:rPr lang="en-US" b="1"/>
              <a:t>Age: </a:t>
            </a:r>
            <a:r>
              <a:rPr lang="en-US"/>
              <a:t>P10</a:t>
            </a:r>
          </a:p>
          <a:p>
            <a:pPr algn="ctr"/>
            <a:r>
              <a:rPr lang="en-US" b="1"/>
              <a:t>Sample:</a:t>
            </a:r>
            <a:r>
              <a:rPr lang="en-US"/>
              <a:t> GSM5014306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803E0-0068-0C2C-D1B2-28575C0A2845}"/>
              </a:ext>
            </a:extLst>
          </p:cNvPr>
          <p:cNvSpPr txBox="1"/>
          <p:nvPr/>
        </p:nvSpPr>
        <p:spPr>
          <a:xfrm>
            <a:off x="8357956" y="3633089"/>
            <a:ext cx="5184576" cy="163449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Source name: </a:t>
            </a:r>
            <a:r>
              <a:rPr lang="en-US"/>
              <a:t>Cortex-V1</a:t>
            </a:r>
          </a:p>
          <a:p>
            <a:pPr algn="ctr"/>
            <a:r>
              <a:rPr lang="en-US" b="1"/>
              <a:t>Organism</a:t>
            </a:r>
            <a:r>
              <a:rPr lang="en-US"/>
              <a:t>	: Mus musculus</a:t>
            </a:r>
          </a:p>
          <a:p>
            <a:pPr algn="ctr"/>
            <a:r>
              <a:rPr lang="en-US" b="1"/>
              <a:t>Characteristics cell type: </a:t>
            </a:r>
            <a:r>
              <a:rPr lang="en-US"/>
              <a:t>Cortical interneurons</a:t>
            </a:r>
          </a:p>
          <a:p>
            <a:pPr algn="ctr"/>
            <a:r>
              <a:rPr lang="en-US" b="1"/>
              <a:t>Age: </a:t>
            </a:r>
            <a:r>
              <a:rPr lang="en-US"/>
              <a:t>P28</a:t>
            </a:r>
          </a:p>
          <a:p>
            <a:pPr algn="ctr"/>
            <a:r>
              <a:rPr lang="en-US" b="1"/>
              <a:t>Sample:</a:t>
            </a:r>
            <a:r>
              <a:rPr lang="en-US"/>
              <a:t> GSM5014308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5681C-3FAF-52ED-5F7A-485730EEC573}"/>
              </a:ext>
            </a:extLst>
          </p:cNvPr>
          <p:cNvSpPr txBox="1"/>
          <p:nvPr/>
        </p:nvSpPr>
        <p:spPr>
          <a:xfrm>
            <a:off x="8791359" y="1195678"/>
            <a:ext cx="1654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 Dataset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E77594-63B4-DCDA-8FF7-DED187BA4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55401" y="1130810"/>
            <a:ext cx="535958" cy="591402"/>
          </a:xfrm>
          <a:prstGeom prst="rect">
            <a:avLst/>
          </a:prstGeom>
        </p:spPr>
      </p:pic>
      <p:pic>
        <p:nvPicPr>
          <p:cNvPr id="1026" name="Picture 2" descr="Surprise Discovery Reveals Second Visual System in Cerebral Cortex: Mouse  Study - Neuroscience News">
            <a:extLst>
              <a:ext uri="{FF2B5EF4-FFF2-40B4-BE49-F238E27FC236}">
                <a16:creationId xmlns:a16="http://schemas.microsoft.com/office/drawing/2014/main" id="{559B72B5-D266-F6A6-33CD-B5FDF1236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18252" r="11447" b="13211"/>
          <a:stretch/>
        </p:blipFill>
        <p:spPr bwMode="auto">
          <a:xfrm>
            <a:off x="14256990" y="1426510"/>
            <a:ext cx="3487363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C5A23E-16C5-519D-8C40-7AD2CFCFDF53}"/>
              </a:ext>
            </a:extLst>
          </p:cNvPr>
          <p:cNvCxnSpPr>
            <a:cxnSpLocks/>
          </p:cNvCxnSpPr>
          <p:nvPr/>
        </p:nvCxnSpPr>
        <p:spPr>
          <a:xfrm>
            <a:off x="14615495" y="4516707"/>
            <a:ext cx="3456384" cy="0"/>
          </a:xfrm>
          <a:prstGeom prst="straightConnector1">
            <a:avLst/>
          </a:prstGeom>
          <a:ln w="7620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5DD6EDE-3CA4-1B04-1C02-EB87991D9386}"/>
              </a:ext>
            </a:extLst>
          </p:cNvPr>
          <p:cNvSpPr/>
          <p:nvPr/>
        </p:nvSpPr>
        <p:spPr>
          <a:xfrm>
            <a:off x="15162174" y="41515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D77E086-B7FD-A292-845E-EB99A756E529}"/>
              </a:ext>
            </a:extLst>
          </p:cNvPr>
          <p:cNvSpPr/>
          <p:nvPr/>
        </p:nvSpPr>
        <p:spPr>
          <a:xfrm>
            <a:off x="16531019" y="41515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1030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C04203AC-3A07-49D7-4C02-BBA642D21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5077989" y="5273990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na Special Flat icon">
            <a:extLst>
              <a:ext uri="{FF2B5EF4-FFF2-40B4-BE49-F238E27FC236}">
                <a16:creationId xmlns:a16="http://schemas.microsoft.com/office/drawing/2014/main" id="{8B8FEE78-164F-70BA-D4C6-82BD8458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462686" y="5440970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35F3723-AFA7-96E4-CB53-BB146481B43E}"/>
              </a:ext>
            </a:extLst>
          </p:cNvPr>
          <p:cNvSpPr txBox="1"/>
          <p:nvPr/>
        </p:nvSpPr>
        <p:spPr>
          <a:xfrm>
            <a:off x="14902111" y="5865953"/>
            <a:ext cx="1584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scRNA</a:t>
            </a:r>
            <a:r>
              <a:rPr lang="en-US" sz="1400"/>
              <a:t>-seq</a:t>
            </a:r>
          </a:p>
        </p:txBody>
      </p:sp>
      <p:pic>
        <p:nvPicPr>
          <p:cNvPr id="30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3EB59EFE-D245-AF31-99F9-ABD6A76EF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6416755" y="5229798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Rna Special Flat icon">
            <a:extLst>
              <a:ext uri="{FF2B5EF4-FFF2-40B4-BE49-F238E27FC236}">
                <a16:creationId xmlns:a16="http://schemas.microsoft.com/office/drawing/2014/main" id="{A986B9CC-68AB-C15E-053A-4552A70A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801452" y="5396778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919CCA-8FFA-2049-BC2F-E034FC70C36D}"/>
              </a:ext>
            </a:extLst>
          </p:cNvPr>
          <p:cNvSpPr txBox="1"/>
          <p:nvPr/>
        </p:nvSpPr>
        <p:spPr>
          <a:xfrm>
            <a:off x="16240877" y="5821761"/>
            <a:ext cx="1584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err="1"/>
              <a:t>scRNA</a:t>
            </a:r>
            <a:r>
              <a:rPr lang="en-US" sz="1400"/>
              <a:t>-seq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F8647-C6F1-370C-B3F8-07A4853EE938}"/>
              </a:ext>
            </a:extLst>
          </p:cNvPr>
          <p:cNvCxnSpPr>
            <a:cxnSpLocks/>
          </p:cNvCxnSpPr>
          <p:nvPr/>
        </p:nvCxnSpPr>
        <p:spPr>
          <a:xfrm>
            <a:off x="15522907" y="475189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705F76-EC2B-D7DC-63DF-046350B564B5}"/>
              </a:ext>
            </a:extLst>
          </p:cNvPr>
          <p:cNvCxnSpPr>
            <a:cxnSpLocks/>
          </p:cNvCxnSpPr>
          <p:nvPr/>
        </p:nvCxnSpPr>
        <p:spPr>
          <a:xfrm>
            <a:off x="16891059" y="469862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>
            <a:extLst>
              <a:ext uri="{FF2B5EF4-FFF2-40B4-BE49-F238E27FC236}">
                <a16:creationId xmlns:a16="http://schemas.microsoft.com/office/drawing/2014/main" id="{C1C913CA-52E9-C53D-F219-67319C670154}"/>
              </a:ext>
            </a:extLst>
          </p:cNvPr>
          <p:cNvSpPr/>
          <p:nvPr/>
        </p:nvSpPr>
        <p:spPr>
          <a:xfrm>
            <a:off x="17357767" y="3092546"/>
            <a:ext cx="1130834" cy="4167963"/>
          </a:xfrm>
          <a:custGeom>
            <a:avLst/>
            <a:gdLst>
              <a:gd name="connsiteX0" fmla="*/ 0 w 1130834"/>
              <a:gd name="connsiteY0" fmla="*/ 0 h 4167963"/>
              <a:gd name="connsiteX1" fmla="*/ 850605 w 1130834"/>
              <a:gd name="connsiteY1" fmla="*/ 808074 h 4167963"/>
              <a:gd name="connsiteX2" fmla="*/ 1127051 w 1130834"/>
              <a:gd name="connsiteY2" fmla="*/ 2147777 h 4167963"/>
              <a:gd name="connsiteX3" fmla="*/ 956930 w 1130834"/>
              <a:gd name="connsiteY3" fmla="*/ 3296093 h 4167963"/>
              <a:gd name="connsiteX4" fmla="*/ 255182 w 1130834"/>
              <a:gd name="connsiteY4" fmla="*/ 4167963 h 416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834" h="4167963">
                <a:moveTo>
                  <a:pt x="0" y="0"/>
                </a:moveTo>
                <a:cubicBezTo>
                  <a:pt x="331381" y="225055"/>
                  <a:pt x="662763" y="450111"/>
                  <a:pt x="850605" y="808074"/>
                </a:cubicBezTo>
                <a:cubicBezTo>
                  <a:pt x="1038447" y="1166037"/>
                  <a:pt x="1109330" y="1733107"/>
                  <a:pt x="1127051" y="2147777"/>
                </a:cubicBezTo>
                <a:cubicBezTo>
                  <a:pt x="1144772" y="2562447"/>
                  <a:pt x="1102242" y="2959395"/>
                  <a:pt x="956930" y="3296093"/>
                </a:cubicBezTo>
                <a:cubicBezTo>
                  <a:pt x="811619" y="3632791"/>
                  <a:pt x="533400" y="3900377"/>
                  <a:pt x="255182" y="4167963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4BF179F-AECC-7B9F-679F-3CA7EA9EB86A}"/>
              </a:ext>
            </a:extLst>
          </p:cNvPr>
          <p:cNvSpPr/>
          <p:nvPr/>
        </p:nvSpPr>
        <p:spPr>
          <a:xfrm>
            <a:off x="14977072" y="7074891"/>
            <a:ext cx="2588354" cy="543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Diverse interneurons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3AF52F2-917C-FB41-A370-B364A6F237AE}"/>
              </a:ext>
            </a:extLst>
          </p:cNvPr>
          <p:cNvCxnSpPr>
            <a:cxnSpLocks/>
          </p:cNvCxnSpPr>
          <p:nvPr/>
        </p:nvCxnSpPr>
        <p:spPr>
          <a:xfrm flipH="1" flipV="1">
            <a:off x="14197078" y="6657757"/>
            <a:ext cx="778432" cy="585180"/>
          </a:xfrm>
          <a:prstGeom prst="line">
            <a:avLst/>
          </a:prstGeom>
          <a:ln w="12700"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59FDB3-2E1F-D590-2DC4-E1B76DA546C9}"/>
              </a:ext>
            </a:extLst>
          </p:cNvPr>
          <p:cNvCxnSpPr>
            <a:cxnSpLocks/>
          </p:cNvCxnSpPr>
          <p:nvPr/>
        </p:nvCxnSpPr>
        <p:spPr>
          <a:xfrm flipH="1">
            <a:off x="14255428" y="7362924"/>
            <a:ext cx="72008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466AB-B630-F437-EBF4-EE966D9AAB32}"/>
              </a:ext>
            </a:extLst>
          </p:cNvPr>
          <p:cNvCxnSpPr>
            <a:cxnSpLocks/>
            <a:endCxn id="59" idx="3"/>
          </p:cNvCxnSpPr>
          <p:nvPr/>
        </p:nvCxnSpPr>
        <p:spPr>
          <a:xfrm flipH="1">
            <a:off x="14213144" y="7418564"/>
            <a:ext cx="763147" cy="6887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71DDF5B-D9BC-B1A0-8621-0F8CEF5126CE}"/>
              </a:ext>
            </a:extLst>
          </p:cNvPr>
          <p:cNvSpPr txBox="1"/>
          <p:nvPr/>
        </p:nvSpPr>
        <p:spPr>
          <a:xfrm>
            <a:off x="12511334" y="7922620"/>
            <a:ext cx="170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Non-Neuronal</a:t>
            </a:r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6535FB-E25D-83A1-AD7E-E0310D838706}"/>
              </a:ext>
            </a:extLst>
          </p:cNvPr>
          <p:cNvSpPr txBox="1"/>
          <p:nvPr/>
        </p:nvSpPr>
        <p:spPr>
          <a:xfrm>
            <a:off x="12199613" y="6320503"/>
            <a:ext cx="2115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E3B525"/>
                </a:solidFill>
              </a:rPr>
              <a:t>GABAergic</a:t>
            </a:r>
            <a:r>
              <a:rPr lang="en-US">
                <a:solidFill>
                  <a:srgbClr val="E3B525"/>
                </a:solidFill>
              </a:rPr>
              <a:t> </a:t>
            </a:r>
          </a:p>
          <a:p>
            <a:pPr algn="ctr"/>
            <a:r>
              <a:rPr lang="en-US">
                <a:solidFill>
                  <a:srgbClr val="E3B525"/>
                </a:solidFill>
              </a:rPr>
              <a:t>(inhibitory)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270B1D-E4E6-12DB-03D3-734072FDFB69}"/>
              </a:ext>
            </a:extLst>
          </p:cNvPr>
          <p:cNvSpPr txBox="1"/>
          <p:nvPr/>
        </p:nvSpPr>
        <p:spPr>
          <a:xfrm>
            <a:off x="11919521" y="7150199"/>
            <a:ext cx="2675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Glutamatergic </a:t>
            </a:r>
          </a:p>
          <a:p>
            <a:pPr algn="ctr"/>
            <a:r>
              <a:rPr lang="en-US"/>
              <a:t>(excitatory)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35AB14EE-1DFD-8613-3BA3-7F948B566C17}"/>
              </a:ext>
            </a:extLst>
          </p:cNvPr>
          <p:cNvSpPr txBox="1"/>
          <p:nvPr/>
        </p:nvSpPr>
        <p:spPr>
          <a:xfrm>
            <a:off x="10810396" y="6151095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E3B525"/>
                </a:solidFill>
              </a:rPr>
              <a:t>Lamp5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D465D81-3986-CF31-A2F1-150EBEE990F5}"/>
              </a:ext>
            </a:extLst>
          </p:cNvPr>
          <p:cNvSpPr txBox="1"/>
          <p:nvPr/>
        </p:nvSpPr>
        <p:spPr>
          <a:xfrm>
            <a:off x="10822639" y="6382561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solidFill>
                  <a:srgbClr val="E3B525"/>
                </a:solidFill>
              </a:rPr>
              <a:t>Pvalb</a:t>
            </a:r>
            <a:endParaRPr lang="en-US" sz="1600">
              <a:solidFill>
                <a:srgbClr val="E3B525"/>
              </a:solidFill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DA4CD2E-60C5-F4EC-F766-942A376B101C}"/>
              </a:ext>
            </a:extLst>
          </p:cNvPr>
          <p:cNvSpPr txBox="1"/>
          <p:nvPr/>
        </p:nvSpPr>
        <p:spPr>
          <a:xfrm>
            <a:off x="10834882" y="6652258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solidFill>
                  <a:srgbClr val="E3B525"/>
                </a:solidFill>
              </a:rPr>
              <a:t>Vip</a:t>
            </a:r>
            <a:endParaRPr lang="en-US" sz="1600">
              <a:solidFill>
                <a:srgbClr val="E3B525"/>
              </a:solidFill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9D25E96-25CB-F540-A2CE-97262F02BA4A}"/>
              </a:ext>
            </a:extLst>
          </p:cNvPr>
          <p:cNvSpPr txBox="1"/>
          <p:nvPr/>
        </p:nvSpPr>
        <p:spPr>
          <a:xfrm>
            <a:off x="10840373" y="6921955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E3B525"/>
                </a:solidFill>
              </a:rPr>
              <a:t>SST</a:t>
            </a:r>
          </a:p>
        </p:txBody>
      </p:sp>
      <p:sp>
        <p:nvSpPr>
          <p:cNvPr id="1034" name="Right Brace 1033">
            <a:extLst>
              <a:ext uri="{FF2B5EF4-FFF2-40B4-BE49-F238E27FC236}">
                <a16:creationId xmlns:a16="http://schemas.microsoft.com/office/drawing/2014/main" id="{6EA46738-9B85-ABE3-E97D-D7116337A29B}"/>
              </a:ext>
            </a:extLst>
          </p:cNvPr>
          <p:cNvSpPr/>
          <p:nvPr/>
        </p:nvSpPr>
        <p:spPr>
          <a:xfrm>
            <a:off x="11666709" y="6150036"/>
            <a:ext cx="844625" cy="1073736"/>
          </a:xfrm>
          <a:prstGeom prst="rightBrace">
            <a:avLst>
              <a:gd name="adj1" fmla="val 1929"/>
              <a:gd name="adj2" fmla="val 47029"/>
            </a:avLst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92517969-56F9-4756-21BE-5FCD7A38162E}"/>
              </a:ext>
            </a:extLst>
          </p:cNvPr>
          <p:cNvSpPr txBox="1"/>
          <p:nvPr/>
        </p:nvSpPr>
        <p:spPr>
          <a:xfrm>
            <a:off x="1444888" y="6197895"/>
            <a:ext cx="4864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009EF3"/>
                </a:solidFill>
              </a:rPr>
              <a:t>Questions ?</a:t>
            </a:r>
            <a:endParaRPr lang="en-US" sz="2800">
              <a:solidFill>
                <a:srgbClr val="009EF3"/>
              </a:solidFill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13B640B5-8EA2-BA26-B07E-B074D92B3856}"/>
              </a:ext>
            </a:extLst>
          </p:cNvPr>
          <p:cNvSpPr txBox="1"/>
          <p:nvPr/>
        </p:nvSpPr>
        <p:spPr>
          <a:xfrm>
            <a:off x="2037024" y="7150199"/>
            <a:ext cx="7247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The interaction profiles between sub-types of GABAergic inhibitory neurons using single-cell transcriptomics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9420C150-9FDD-787A-5805-36303F976969}"/>
              </a:ext>
            </a:extLst>
          </p:cNvPr>
          <p:cNvSpPr/>
          <p:nvPr/>
        </p:nvSpPr>
        <p:spPr>
          <a:xfrm>
            <a:off x="1071123" y="7248943"/>
            <a:ext cx="691370" cy="653614"/>
          </a:xfrm>
          <a:prstGeom prst="ellipse">
            <a:avLst/>
          </a:prstGeom>
          <a:solidFill>
            <a:srgbClr val="009EF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4169F860-59CF-33E4-7769-EBC9F9B21587}"/>
              </a:ext>
            </a:extLst>
          </p:cNvPr>
          <p:cNvSpPr txBox="1"/>
          <p:nvPr/>
        </p:nvSpPr>
        <p:spPr>
          <a:xfrm>
            <a:off x="2056868" y="8595208"/>
            <a:ext cx="73515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The behavior of interactions during development</a:t>
            </a: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3CE54C76-530B-0F41-4A78-DF6BBE745204}"/>
              </a:ext>
            </a:extLst>
          </p:cNvPr>
          <p:cNvSpPr/>
          <p:nvPr/>
        </p:nvSpPr>
        <p:spPr>
          <a:xfrm>
            <a:off x="1071123" y="8511668"/>
            <a:ext cx="691370" cy="653614"/>
          </a:xfrm>
          <a:prstGeom prst="ellipse">
            <a:avLst/>
          </a:prstGeom>
          <a:solidFill>
            <a:srgbClr val="009EF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  <p:pic>
        <p:nvPicPr>
          <p:cNvPr id="5" name="Picture 4" descr="mouse icons, free icons in hathix cartoon animals, (Icon Search Engine) | 쥐">
            <a:extLst>
              <a:ext uri="{FF2B5EF4-FFF2-40B4-BE49-F238E27FC236}">
                <a16:creationId xmlns:a16="http://schemas.microsoft.com/office/drawing/2014/main" id="{9E60CC86-596F-68D8-2177-CE80A9209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3191" y="4228000"/>
            <a:ext cx="660657" cy="712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A4ABF-19F8-7EB9-33AC-33AB8A5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967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D8F27C-264D-60DE-98AE-00B4DDA6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148" y="2477408"/>
            <a:ext cx="4532522" cy="7506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8774FF-DDCB-87CF-5766-5AD678AD5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871" y="4196194"/>
            <a:ext cx="6059537" cy="343065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E520DBD-9C95-9E77-C95E-E1118F2DB357}"/>
              </a:ext>
            </a:extLst>
          </p:cNvPr>
          <p:cNvSpPr/>
          <p:nvPr/>
        </p:nvSpPr>
        <p:spPr>
          <a:xfrm>
            <a:off x="10582870" y="7239349"/>
            <a:ext cx="6183281" cy="451228"/>
          </a:xfrm>
          <a:prstGeom prst="roundRect">
            <a:avLst/>
          </a:prstGeom>
          <a:noFill/>
          <a:ln w="28575">
            <a:solidFill>
              <a:srgbClr val="009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B3CCB-5B59-486F-6A06-BE4CB91B5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21"/>
          <a:stretch/>
        </p:blipFill>
        <p:spPr>
          <a:xfrm>
            <a:off x="10729292" y="7938988"/>
            <a:ext cx="6989992" cy="2246810"/>
          </a:xfrm>
          <a:prstGeom prst="rect">
            <a:avLst/>
          </a:prstGeom>
          <a:ln w="38100" cap="sq">
            <a:solidFill>
              <a:srgbClr val="009EF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900A1D-EBD5-EDB4-C5D3-6E4F4CFE0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500" y="2466380"/>
            <a:ext cx="6273793" cy="45467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79B3B8-7CD5-E12C-4AD3-742EA9C15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4350" y="7269880"/>
            <a:ext cx="4955344" cy="28831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DBD28-22CD-8C11-4BE3-389C82FA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641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7F9DA-133C-9495-B7E5-3FD47531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148" y="2477408"/>
            <a:ext cx="4532522" cy="7506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A4CE3-C5C2-AF55-6D93-4F2B37D7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871" y="4196194"/>
            <a:ext cx="6059537" cy="3430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51877D-73B9-7CE2-CA39-3BF877FEB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00" y="2466380"/>
            <a:ext cx="6273793" cy="4546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0E6D42-F4ED-5118-5F28-640C3AB65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350" y="7269880"/>
            <a:ext cx="4955344" cy="2883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BF8E3F-A045-13A3-DDA9-27C7A3706869}"/>
              </a:ext>
            </a:extLst>
          </p:cNvPr>
          <p:cNvSpPr txBox="1"/>
          <p:nvPr/>
        </p:nvSpPr>
        <p:spPr>
          <a:xfrm>
            <a:off x="11690539" y="8599065"/>
            <a:ext cx="5075613" cy="47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95" b="1"/>
              <a:t>https://</a:t>
            </a:r>
            <a:r>
              <a:rPr lang="en-US" sz="2495" b="1" err="1"/>
              <a:t>saezlab.github.io</a:t>
            </a:r>
            <a:r>
              <a:rPr lang="en-US" sz="2495" b="1"/>
              <a:t>/liana/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0C7600-628D-03DB-7D9E-E710169B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3690" y="9345634"/>
            <a:ext cx="518868" cy="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0D1F9-F35C-4640-D925-79CA141F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2255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65C4EA2-09CE-27E8-9802-FF55BD7A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68" y="940034"/>
            <a:ext cx="11458010" cy="92131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5683D-BF89-6FB7-040C-FCDAC778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8930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DF2AA-D5E0-C0C7-3C29-78562DEBAC18}"/>
              </a:ext>
            </a:extLst>
          </p:cNvPr>
          <p:cNvSpPr txBox="1"/>
          <p:nvPr/>
        </p:nvSpPr>
        <p:spPr>
          <a:xfrm>
            <a:off x="3367377" y="762707"/>
            <a:ext cx="11359724" cy="535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b="1">
                <a:cs typeface="Calibri"/>
              </a:rPr>
              <a:t>Pipeline workflow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AA40F2-6566-03CD-4A99-D990A00B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11" y="1297982"/>
            <a:ext cx="12006856" cy="89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3A897-AEC5-BC39-1A20-F5EE7F03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85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FAF63B-02FC-356F-0EBF-3588F63C5663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3652A9-AA97-88C6-6F8B-30226CC401E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AC2C1D-25B5-8001-2039-053D7A35651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8F9E415-78B3-70E3-DFA3-F29C96D3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11" y="1297982"/>
            <a:ext cx="12006856" cy="89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BF5B-4FF3-CA03-DC86-46B848CB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3297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FAF63B-02FC-356F-0EBF-3588F63C5663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3652A9-AA97-88C6-6F8B-30226CC401E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AC2C1D-25B5-8001-2039-053D7A35651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2" descr="Surprise Discovery Reveals Second Visual System in Cerebral Cortex: Mouse  Study - Neuroscience News">
            <a:extLst>
              <a:ext uri="{FF2B5EF4-FFF2-40B4-BE49-F238E27FC236}">
                <a16:creationId xmlns:a16="http://schemas.microsoft.com/office/drawing/2014/main" id="{26A5AC5C-55E5-8069-F138-63EBFF4F8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18252" r="11447" b="13211"/>
          <a:stretch/>
        </p:blipFill>
        <p:spPr bwMode="auto">
          <a:xfrm>
            <a:off x="14693855" y="1551910"/>
            <a:ext cx="3487363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E99A88-ED04-AE74-C5C0-E58BD3388FB7}"/>
              </a:ext>
            </a:extLst>
          </p:cNvPr>
          <p:cNvCxnSpPr>
            <a:cxnSpLocks/>
          </p:cNvCxnSpPr>
          <p:nvPr/>
        </p:nvCxnSpPr>
        <p:spPr>
          <a:xfrm>
            <a:off x="15052360" y="4642107"/>
            <a:ext cx="3456384" cy="0"/>
          </a:xfrm>
          <a:prstGeom prst="straightConnector1">
            <a:avLst/>
          </a:prstGeom>
          <a:ln w="7620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C1D9DB7-BF28-C31F-ABCF-4F0428FEF3BB}"/>
              </a:ext>
            </a:extLst>
          </p:cNvPr>
          <p:cNvSpPr/>
          <p:nvPr/>
        </p:nvSpPr>
        <p:spPr>
          <a:xfrm>
            <a:off x="15599039" y="42769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62CEEA-FAB7-C1E9-6773-A56321940E5D}"/>
              </a:ext>
            </a:extLst>
          </p:cNvPr>
          <p:cNvSpPr/>
          <p:nvPr/>
        </p:nvSpPr>
        <p:spPr>
          <a:xfrm>
            <a:off x="16967884" y="42769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19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4390D4E7-0482-54FD-B417-63B0F2682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5514854" y="5399390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na Special Flat icon">
            <a:extLst>
              <a:ext uri="{FF2B5EF4-FFF2-40B4-BE49-F238E27FC236}">
                <a16:creationId xmlns:a16="http://schemas.microsoft.com/office/drawing/2014/main" id="{EE99BE79-BEE9-31E2-6E54-2C7C251D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899551" y="5566370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4C9B1FA7-A465-B598-B360-059302661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6853620" y="5355198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Rna Special Flat icon">
            <a:extLst>
              <a:ext uri="{FF2B5EF4-FFF2-40B4-BE49-F238E27FC236}">
                <a16:creationId xmlns:a16="http://schemas.microsoft.com/office/drawing/2014/main" id="{FF1B2DC5-6EC4-7760-85B9-28144E5A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238317" y="5522178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D15AE6-3EB6-D794-F617-BA55F01CE214}"/>
              </a:ext>
            </a:extLst>
          </p:cNvPr>
          <p:cNvCxnSpPr>
            <a:cxnSpLocks/>
          </p:cNvCxnSpPr>
          <p:nvPr/>
        </p:nvCxnSpPr>
        <p:spPr>
          <a:xfrm>
            <a:off x="15959772" y="487729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B5BC8D-6F2D-82BA-44C3-3B4840A47BA7}"/>
              </a:ext>
            </a:extLst>
          </p:cNvPr>
          <p:cNvCxnSpPr>
            <a:cxnSpLocks/>
          </p:cNvCxnSpPr>
          <p:nvPr/>
        </p:nvCxnSpPr>
        <p:spPr>
          <a:xfrm>
            <a:off x="17327924" y="482402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mouse icons, free icons in hathix cartoon animals, (Icon Search Engine) | 쥐">
            <a:extLst>
              <a:ext uri="{FF2B5EF4-FFF2-40B4-BE49-F238E27FC236}">
                <a16:creationId xmlns:a16="http://schemas.microsoft.com/office/drawing/2014/main" id="{0AC4AAC8-1382-3716-7AAA-D91E3DA2E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56" y="4353400"/>
            <a:ext cx="660657" cy="7121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75ED45-18D8-9EA5-C350-29F15D677193}"/>
              </a:ext>
            </a:extLst>
          </p:cNvPr>
          <p:cNvSpPr txBox="1"/>
          <p:nvPr/>
        </p:nvSpPr>
        <p:spPr>
          <a:xfrm>
            <a:off x="2210006" y="1683970"/>
            <a:ext cx="45911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Loading data: </a:t>
            </a:r>
          </a:p>
          <a:p>
            <a:endParaRPr lang="en-US" sz="2400">
              <a:solidFill>
                <a:srgbClr val="44546A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p10: GSM5014306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p28: GSM5014308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3E5D3-60E7-FCC0-60A5-22905E041303}"/>
              </a:ext>
            </a:extLst>
          </p:cNvPr>
          <p:cNvSpPr txBox="1"/>
          <p:nvPr/>
        </p:nvSpPr>
        <p:spPr>
          <a:xfrm>
            <a:off x="2209637" y="3606596"/>
            <a:ext cx="45911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Creating Seurat objects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A90A8-C5CB-95FF-113B-BA493EAB36A8}"/>
              </a:ext>
            </a:extLst>
          </p:cNvPr>
          <p:cNvSpPr txBox="1"/>
          <p:nvPr/>
        </p:nvSpPr>
        <p:spPr>
          <a:xfrm>
            <a:off x="2263386" y="6900953"/>
            <a:ext cx="45911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Merging data </a:t>
            </a:r>
            <a:r>
              <a:rPr lang="en-US" sz="2400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(p10 &amp; p28) </a:t>
            </a: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5E9E2-18D3-4BE3-E90F-888FB3BD600A}"/>
              </a:ext>
            </a:extLst>
          </p:cNvPr>
          <p:cNvSpPr txBox="1"/>
          <p:nvPr/>
        </p:nvSpPr>
        <p:spPr>
          <a:xfrm>
            <a:off x="2284115" y="8455886"/>
            <a:ext cx="45911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Adding QC matrices metadata  </a:t>
            </a:r>
            <a:endParaRPr lang="en-US" sz="20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B05E26-5DDD-01BE-36D3-DC7F8AC8C983}"/>
              </a:ext>
            </a:extLst>
          </p:cNvPr>
          <p:cNvSpPr/>
          <p:nvPr/>
        </p:nvSpPr>
        <p:spPr>
          <a:xfrm>
            <a:off x="1461913" y="1686991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1</a:t>
            </a:r>
            <a:endParaRPr lang="en-US" sz="2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18A1A2-0C54-523C-848E-BF2727455D2E}"/>
              </a:ext>
            </a:extLst>
          </p:cNvPr>
          <p:cNvSpPr/>
          <p:nvPr/>
        </p:nvSpPr>
        <p:spPr>
          <a:xfrm>
            <a:off x="1461328" y="3628481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2</a:t>
            </a:r>
            <a:endParaRPr lang="en-US" sz="2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7D5FDA-0DC0-445C-4DE8-95B2088817B9}"/>
              </a:ext>
            </a:extLst>
          </p:cNvPr>
          <p:cNvSpPr/>
          <p:nvPr/>
        </p:nvSpPr>
        <p:spPr>
          <a:xfrm>
            <a:off x="1514861" y="6918360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3</a:t>
            </a:r>
            <a:endParaRPr lang="en-US" sz="20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A8798A-C71A-24C3-C953-DDD2651C6731}"/>
              </a:ext>
            </a:extLst>
          </p:cNvPr>
          <p:cNvSpPr/>
          <p:nvPr/>
        </p:nvSpPr>
        <p:spPr>
          <a:xfrm>
            <a:off x="1535374" y="8426328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4</a:t>
            </a:r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2B54EF-D8D5-F0FB-A54B-45CCAF266910}"/>
              </a:ext>
            </a:extLst>
          </p:cNvPr>
          <p:cNvSpPr txBox="1"/>
          <p:nvPr/>
        </p:nvSpPr>
        <p:spPr>
          <a:xfrm>
            <a:off x="1188287" y="4411951"/>
            <a:ext cx="1225397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urier New"/>
                <a:cs typeface="Courier New"/>
              </a:rPr>
              <a:t>for (sample in </a:t>
            </a:r>
            <a:r>
              <a:rPr lang="en-US" b="1" err="1">
                <a:latin typeface="Courier New"/>
                <a:cs typeface="Courier New"/>
              </a:rPr>
              <a:t>dirs</a:t>
            </a:r>
            <a:r>
              <a:rPr lang="en-US" b="1">
                <a:latin typeface="Courier New"/>
                <a:cs typeface="Courier New"/>
              </a:rPr>
              <a:t>)</a:t>
            </a:r>
            <a:r>
              <a:rPr lang="en-US">
                <a:latin typeface="Courier New"/>
                <a:cs typeface="Courier New"/>
              </a:rPr>
              <a:t>{ </a:t>
            </a:r>
            <a:endParaRPr lang="en-US"/>
          </a:p>
          <a:p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cs typeface="Courier New"/>
              </a:rPr>
              <a:t> </a:t>
            </a:r>
            <a:r>
              <a:rPr lang="en-US" err="1">
                <a:latin typeface="Courier New"/>
                <a:cs typeface="Courier New"/>
              </a:rPr>
              <a:t>cts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ReadMtx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mtx</a:t>
            </a:r>
            <a:r>
              <a:rPr lang="en-US">
                <a:latin typeface="Courier New"/>
                <a:cs typeface="Courier New"/>
              </a:rPr>
              <a:t> = paste0(path, sample, "/", sample, "_V1_Dlxpos_RNA_matrix.mtx"),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>
                <a:latin typeface="Courier New"/>
                <a:cs typeface="Courier New"/>
              </a:rPr>
              <a:t>     features = paste0(path, sample, "/", sample, "_V1_Dlxpos_RNA_features.tsv"), 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>
                <a:latin typeface="Courier New"/>
                <a:cs typeface="Courier New"/>
              </a:rPr>
              <a:t>     cells = paste0(path, sample, "/", sample, "_V1_Dlxpos_RNA_barcodes.tsv"))</a:t>
            </a:r>
          </a:p>
          <a:p>
            <a:endParaRPr lang="en-US">
              <a:latin typeface="Courier New"/>
              <a:ea typeface="Calibri"/>
              <a:cs typeface="Courier New"/>
            </a:endParaRPr>
          </a:p>
          <a:p>
            <a:r>
              <a:rPr lang="en-US">
                <a:latin typeface="Courier New"/>
                <a:ea typeface="Calibri"/>
                <a:cs typeface="Courier New"/>
              </a:rPr>
              <a:t>     </a:t>
            </a:r>
            <a:r>
              <a:rPr lang="en-US" b="1">
                <a:latin typeface="Courier New"/>
                <a:ea typeface="Calibri"/>
                <a:cs typeface="Courier New"/>
              </a:rPr>
              <a:t>assign</a:t>
            </a:r>
            <a:r>
              <a:rPr lang="en-US">
                <a:latin typeface="Courier New"/>
                <a:ea typeface="Calibri"/>
                <a:cs typeface="Courier New"/>
              </a:rPr>
              <a:t>(sample, </a:t>
            </a:r>
            <a:r>
              <a:rPr lang="en-US" err="1">
                <a:latin typeface="Courier New"/>
                <a:ea typeface="Calibri"/>
                <a:cs typeface="Courier New"/>
              </a:rPr>
              <a:t>CreateSeuratObject</a:t>
            </a:r>
            <a:r>
              <a:rPr lang="en-US">
                <a:latin typeface="Courier New"/>
                <a:ea typeface="Calibri"/>
                <a:cs typeface="Courier New"/>
              </a:rPr>
              <a:t>(counts = </a:t>
            </a:r>
            <a:r>
              <a:rPr lang="en-US" err="1">
                <a:latin typeface="Courier New"/>
                <a:ea typeface="Calibri"/>
                <a:cs typeface="Courier New"/>
              </a:rPr>
              <a:t>cts</a:t>
            </a:r>
            <a:r>
              <a:rPr lang="en-US">
                <a:latin typeface="Courier New"/>
                <a:ea typeface="Calibri"/>
                <a:cs typeface="Courier New"/>
              </a:rPr>
              <a:t>)) }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F90BA9-F45E-3B66-F199-C99C1BCF57AF}"/>
              </a:ext>
            </a:extLst>
          </p:cNvPr>
          <p:cNvSpPr txBox="1"/>
          <p:nvPr/>
        </p:nvSpPr>
        <p:spPr>
          <a:xfrm>
            <a:off x="1188381" y="7598021"/>
            <a:ext cx="169089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urier New"/>
                <a:cs typeface="Courier New"/>
              </a:rPr>
              <a:t>merged_seurat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>
                <a:latin typeface="Courier New"/>
                <a:cs typeface="Courier New"/>
              </a:rPr>
              <a:t>merge</a:t>
            </a:r>
            <a:r>
              <a:rPr lang="en-US">
                <a:latin typeface="Courier New"/>
                <a:cs typeface="Courier New"/>
              </a:rPr>
              <a:t>(x = GSM5014306_P10, y = c(GSM5014308_P28), add.cell.id = c("GSM5014306_P10" ,"GSM5014308_P28"))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2337FA-96F0-A096-FC06-C1E96E815B8B}"/>
              </a:ext>
            </a:extLst>
          </p:cNvPr>
          <p:cNvSpPr txBox="1"/>
          <p:nvPr/>
        </p:nvSpPr>
        <p:spPr>
          <a:xfrm>
            <a:off x="1199018" y="9191056"/>
            <a:ext cx="1488227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/>
                <a:cs typeface="Courier New"/>
              </a:rPr>
              <a:t>merged_seurat$log10GenesPerUMI_RNA &lt;- log10(</a:t>
            </a:r>
            <a:r>
              <a:rPr lang="en-US" err="1">
                <a:latin typeface="Courier New"/>
                <a:cs typeface="Courier New"/>
              </a:rPr>
              <a:t>merged_seurat$nFeature_RNA</a:t>
            </a:r>
            <a:r>
              <a:rPr lang="en-US">
                <a:latin typeface="Courier New"/>
                <a:cs typeface="Courier New"/>
              </a:rPr>
              <a:t>) / log10(</a:t>
            </a:r>
            <a:r>
              <a:rPr lang="en-US" err="1">
                <a:latin typeface="Courier New"/>
                <a:cs typeface="Courier New"/>
              </a:rPr>
              <a:t>merged_seurat$nCount_RNA</a:t>
            </a:r>
            <a:r>
              <a:rPr lang="en-US">
                <a:latin typeface="Courier New"/>
                <a:cs typeface="Courier New"/>
              </a:rPr>
              <a:t>) 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merged_seurat$mitoRatio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err="1">
                <a:latin typeface="Courier New"/>
                <a:cs typeface="Courier New"/>
              </a:rPr>
              <a:t>PercentageFeatureSet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merged_seurat</a:t>
            </a:r>
            <a:r>
              <a:rPr lang="en-US">
                <a:latin typeface="Courier New"/>
                <a:cs typeface="Courier New"/>
              </a:rPr>
              <a:t>, pattern = "^mt-") 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merged_seurat$mitoRatio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err="1">
                <a:latin typeface="Courier New"/>
                <a:cs typeface="Courier New"/>
              </a:rPr>
              <a:t>merged_seurat@meta.data$mitoRatio</a:t>
            </a:r>
            <a:r>
              <a:rPr lang="en-US">
                <a:latin typeface="Courier New"/>
                <a:cs typeface="Courier New"/>
              </a:rPr>
              <a:t> / 100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BF9BB-B185-DDC8-6A3D-EE1A7EED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1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FAF63B-02FC-356F-0EBF-3588F63C5663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3652A9-AA97-88C6-6F8B-30226CC401E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1AC2C1D-25B5-8001-2039-053D7A35651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5ED45-18D8-9EA5-C350-29F15D677193}"/>
              </a:ext>
            </a:extLst>
          </p:cNvPr>
          <p:cNvSpPr txBox="1"/>
          <p:nvPr/>
        </p:nvSpPr>
        <p:spPr>
          <a:xfrm>
            <a:off x="2102380" y="1418732"/>
            <a:ext cx="45911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Filtering based on QC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44546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B05E26-5DDD-01BE-36D3-DC7F8AC8C983}"/>
              </a:ext>
            </a:extLst>
          </p:cNvPr>
          <p:cNvSpPr/>
          <p:nvPr/>
        </p:nvSpPr>
        <p:spPr>
          <a:xfrm>
            <a:off x="1354287" y="142175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5</a:t>
            </a:r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60433-E2C0-6B49-9A22-7155D52C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494" y="5138947"/>
            <a:ext cx="3212563" cy="504011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1613CC-52FB-95E7-4C3B-2278EA3F5FB5}"/>
              </a:ext>
            </a:extLst>
          </p:cNvPr>
          <p:cNvCxnSpPr/>
          <p:nvPr/>
        </p:nvCxnSpPr>
        <p:spPr>
          <a:xfrm flipV="1">
            <a:off x="5366223" y="7670534"/>
            <a:ext cx="3397202" cy="17093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D1D125E-242E-B25F-F9A4-D3239BFA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734" y="5512881"/>
            <a:ext cx="3175652" cy="493291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907EEF-950A-089D-681F-716B2B634E07}"/>
              </a:ext>
            </a:extLst>
          </p:cNvPr>
          <p:cNvSpPr txBox="1"/>
          <p:nvPr/>
        </p:nvSpPr>
        <p:spPr>
          <a:xfrm>
            <a:off x="5688081" y="686110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44546A"/>
                </a:solidFill>
              </a:rPr>
              <a:t>QC filtering </a:t>
            </a:r>
            <a:endParaRPr lang="en-US" b="1">
              <a:solidFill>
                <a:srgbClr val="44546A"/>
              </a:solidFill>
            </a:endParaRPr>
          </a:p>
        </p:txBody>
      </p:sp>
      <p:pic>
        <p:nvPicPr>
          <p:cNvPr id="35" name="Picture 2" descr="Surprise Discovery Reveals Second Visual System in Cerebral Cortex: Mouse  Study - Neuroscience News">
            <a:extLst>
              <a:ext uri="{FF2B5EF4-FFF2-40B4-BE49-F238E27FC236}">
                <a16:creationId xmlns:a16="http://schemas.microsoft.com/office/drawing/2014/main" id="{D9694CD6-93A5-947B-B209-B215F6080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18252" r="11447" b="13211"/>
          <a:stretch/>
        </p:blipFill>
        <p:spPr bwMode="auto">
          <a:xfrm>
            <a:off x="14693855" y="1551910"/>
            <a:ext cx="3487363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66D674-728D-B334-68D8-75A9FFCFD2D2}"/>
              </a:ext>
            </a:extLst>
          </p:cNvPr>
          <p:cNvCxnSpPr>
            <a:cxnSpLocks/>
          </p:cNvCxnSpPr>
          <p:nvPr/>
        </p:nvCxnSpPr>
        <p:spPr>
          <a:xfrm>
            <a:off x="15052360" y="4642107"/>
            <a:ext cx="3456384" cy="0"/>
          </a:xfrm>
          <a:prstGeom prst="straightConnector1">
            <a:avLst/>
          </a:prstGeom>
          <a:ln w="7620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DFDF650-E0F4-17C1-BADF-CA6EC6F83366}"/>
              </a:ext>
            </a:extLst>
          </p:cNvPr>
          <p:cNvSpPr/>
          <p:nvPr/>
        </p:nvSpPr>
        <p:spPr>
          <a:xfrm>
            <a:off x="15599039" y="42769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C3109A8-91AC-177C-449F-DE4F65DE2524}"/>
              </a:ext>
            </a:extLst>
          </p:cNvPr>
          <p:cNvSpPr/>
          <p:nvPr/>
        </p:nvSpPr>
        <p:spPr>
          <a:xfrm>
            <a:off x="16967884" y="42769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44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EE968441-94CD-88BD-645F-9BF3D9268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5514854" y="5399390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na Special Flat icon">
            <a:extLst>
              <a:ext uri="{FF2B5EF4-FFF2-40B4-BE49-F238E27FC236}">
                <a16:creationId xmlns:a16="http://schemas.microsoft.com/office/drawing/2014/main" id="{35FC6B7B-DF2F-341B-0FAB-70E120CBE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899551" y="5566370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8C6A1BBC-B9AC-3EFB-0886-8286EB797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6853620" y="5355198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Rna Special Flat icon">
            <a:extLst>
              <a:ext uri="{FF2B5EF4-FFF2-40B4-BE49-F238E27FC236}">
                <a16:creationId xmlns:a16="http://schemas.microsoft.com/office/drawing/2014/main" id="{08118C8D-9C3B-62CD-FB7D-57DD0F46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238317" y="5522178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E28AF7A-030F-6383-945B-03F16A4966CC}"/>
              </a:ext>
            </a:extLst>
          </p:cNvPr>
          <p:cNvCxnSpPr>
            <a:cxnSpLocks/>
          </p:cNvCxnSpPr>
          <p:nvPr/>
        </p:nvCxnSpPr>
        <p:spPr>
          <a:xfrm>
            <a:off x="15959772" y="487729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CE93A7-D6CD-E758-DCF4-980420C113C6}"/>
              </a:ext>
            </a:extLst>
          </p:cNvPr>
          <p:cNvCxnSpPr>
            <a:cxnSpLocks/>
          </p:cNvCxnSpPr>
          <p:nvPr/>
        </p:nvCxnSpPr>
        <p:spPr>
          <a:xfrm>
            <a:off x="17327924" y="482402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mouse icons, free icons in hathix cartoon animals, (Icon Search Engine) | 쥐">
            <a:extLst>
              <a:ext uri="{FF2B5EF4-FFF2-40B4-BE49-F238E27FC236}">
                <a16:creationId xmlns:a16="http://schemas.microsoft.com/office/drawing/2014/main" id="{52DAA414-4AB8-0B0A-0BE8-C4D2BAAA9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0056" y="4353400"/>
            <a:ext cx="660657" cy="71210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232A9D-31D0-A51F-1FF4-2FA1C2C8E56D}"/>
              </a:ext>
            </a:extLst>
          </p:cNvPr>
          <p:cNvSpPr txBox="1"/>
          <p:nvPr/>
        </p:nvSpPr>
        <p:spPr>
          <a:xfrm>
            <a:off x="1198968" y="2220061"/>
            <a:ext cx="12259792" cy="2606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latin typeface="Courier New"/>
                <a:cs typeface="Courier New"/>
              </a:rPr>
              <a:t>nCount_min_filt</a:t>
            </a:r>
            <a:r>
              <a:rPr lang="en-US">
                <a:latin typeface="Courier New"/>
                <a:cs typeface="Courier New"/>
              </a:rPr>
              <a:t> &lt;- 2000 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b="1" err="1">
                <a:latin typeface="Courier New"/>
                <a:cs typeface="Courier New"/>
              </a:rPr>
              <a:t>nCount_max_filt</a:t>
            </a:r>
            <a:r>
              <a:rPr lang="en-US">
                <a:latin typeface="Courier New"/>
                <a:cs typeface="Courier New"/>
              </a:rPr>
              <a:t> &lt;- 70000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b="1" err="1">
                <a:latin typeface="Courier New"/>
                <a:cs typeface="Courier New"/>
              </a:rPr>
              <a:t>nFeature_min_filt</a:t>
            </a:r>
            <a:r>
              <a:rPr lang="en-US">
                <a:latin typeface="Courier New"/>
                <a:cs typeface="Courier New"/>
              </a:rPr>
              <a:t> &lt;- 1000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b="1" err="1">
                <a:latin typeface="Courier New"/>
                <a:cs typeface="Courier New"/>
              </a:rPr>
              <a:t>nFeature_max_filt</a:t>
            </a:r>
            <a:r>
              <a:rPr lang="en-US" b="1">
                <a:latin typeface="Courier New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&lt;- 8000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b="1" err="1">
                <a:latin typeface="Courier New"/>
                <a:cs typeface="Courier New"/>
              </a:rPr>
              <a:t>mitoRatio_filt</a:t>
            </a:r>
            <a:r>
              <a:rPr lang="en-US">
                <a:latin typeface="Courier New"/>
                <a:cs typeface="Courier New"/>
              </a:rPr>
              <a:t> &lt;- 0.1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endParaRPr lang="en-US">
              <a:latin typeface="Courier New"/>
              <a:cs typeface="Courier New"/>
            </a:endParaRPr>
          </a:p>
          <a:p>
            <a:r>
              <a:rPr lang="en-US" err="1">
                <a:latin typeface="Courier New"/>
                <a:cs typeface="Courier New"/>
              </a:rPr>
              <a:t>filtered_seurat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>
                <a:latin typeface="Courier New"/>
                <a:cs typeface="Courier New"/>
              </a:rPr>
              <a:t>subset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merged_seurat</a:t>
            </a:r>
            <a:r>
              <a:rPr lang="en-US">
                <a:latin typeface="Courier New"/>
                <a:cs typeface="Courier New"/>
              </a:rPr>
              <a:t>, </a:t>
            </a:r>
            <a:r>
              <a:rPr lang="en-US" err="1">
                <a:latin typeface="Courier New"/>
                <a:cs typeface="Courier New"/>
              </a:rPr>
              <a:t>nCount_RNA</a:t>
            </a:r>
            <a:r>
              <a:rPr lang="en-US">
                <a:latin typeface="Courier New"/>
                <a:cs typeface="Courier New"/>
              </a:rPr>
              <a:t> &gt;= </a:t>
            </a:r>
            <a:r>
              <a:rPr lang="en-US" err="1">
                <a:latin typeface="Courier New"/>
                <a:cs typeface="Courier New"/>
              </a:rPr>
              <a:t>nCount_min_filt</a:t>
            </a:r>
            <a:r>
              <a:rPr lang="en-US">
                <a:latin typeface="Courier New"/>
                <a:cs typeface="Courier New"/>
              </a:rPr>
              <a:t>&amp; </a:t>
            </a:r>
            <a:r>
              <a:rPr lang="en-US" err="1">
                <a:latin typeface="Courier New"/>
                <a:cs typeface="Courier New"/>
              </a:rPr>
              <a:t>nCount_RNA</a:t>
            </a:r>
            <a:r>
              <a:rPr lang="en-US">
                <a:latin typeface="Courier New"/>
                <a:cs typeface="Courier New"/>
              </a:rPr>
              <a:t> &lt;= </a:t>
            </a:r>
            <a:r>
              <a:rPr lang="en-US" err="1">
                <a:latin typeface="Courier New"/>
                <a:cs typeface="Courier New"/>
              </a:rPr>
              <a:t>nCount_max_filt</a:t>
            </a:r>
            <a:r>
              <a:rPr lang="en-US">
                <a:latin typeface="Courier New"/>
                <a:cs typeface="Courier New"/>
              </a:rPr>
              <a:t> &amp; </a:t>
            </a:r>
            <a:r>
              <a:rPr lang="en-US" err="1">
                <a:latin typeface="Courier New"/>
                <a:cs typeface="Courier New"/>
              </a:rPr>
              <a:t>nFeature_RNA</a:t>
            </a:r>
            <a:r>
              <a:rPr lang="en-US">
                <a:latin typeface="Courier New"/>
                <a:cs typeface="Courier New"/>
              </a:rPr>
              <a:t> &gt;= </a:t>
            </a:r>
            <a:r>
              <a:rPr lang="en-US" err="1">
                <a:latin typeface="Courier New"/>
                <a:cs typeface="Courier New"/>
              </a:rPr>
              <a:t>nFeature_min_filt</a:t>
            </a:r>
            <a:r>
              <a:rPr lang="en-US">
                <a:latin typeface="Courier New"/>
                <a:cs typeface="Courier New"/>
              </a:rPr>
              <a:t> &amp; </a:t>
            </a:r>
            <a:r>
              <a:rPr lang="en-US" err="1">
                <a:latin typeface="Courier New"/>
                <a:cs typeface="Courier New"/>
              </a:rPr>
              <a:t>nFeature_RNA</a:t>
            </a:r>
            <a:r>
              <a:rPr lang="en-US">
                <a:latin typeface="Courier New"/>
                <a:cs typeface="Courier New"/>
              </a:rPr>
              <a:t> &lt;= </a:t>
            </a:r>
            <a:r>
              <a:rPr lang="en-US" err="1">
                <a:latin typeface="Courier New"/>
                <a:cs typeface="Courier New"/>
              </a:rPr>
              <a:t>nFeature_max_filt</a:t>
            </a:r>
            <a:r>
              <a:rPr lang="en-US">
                <a:latin typeface="Courier New"/>
                <a:cs typeface="Courier New"/>
              </a:rPr>
              <a:t> &amp; </a:t>
            </a:r>
            <a:r>
              <a:rPr lang="en-US" err="1">
                <a:latin typeface="Courier New"/>
                <a:cs typeface="Courier New"/>
              </a:rPr>
              <a:t>mitoRatio</a:t>
            </a:r>
            <a:r>
              <a:rPr lang="en-US">
                <a:latin typeface="Courier New"/>
                <a:cs typeface="Courier New"/>
              </a:rPr>
              <a:t> &lt; </a:t>
            </a:r>
            <a:r>
              <a:rPr lang="en-US" err="1">
                <a:latin typeface="Courier New"/>
                <a:cs typeface="Courier New"/>
              </a:rPr>
              <a:t>mitoRatio_filt</a:t>
            </a:r>
            <a:r>
              <a:rPr lang="en-US">
                <a:latin typeface="Courier New"/>
                <a:cs typeface="Courier New"/>
              </a:rPr>
              <a:t>)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2A3BD-2858-5CA1-33A4-58A4AE02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83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5DFDC91-B869-9DA6-F248-BADB836D6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8" y="2083828"/>
            <a:ext cx="4382347" cy="1489849"/>
          </a:xfrm>
          <a:prstGeom prst="rect">
            <a:avLst/>
          </a:prstGeom>
        </p:spPr>
      </p:pic>
      <p:pic>
        <p:nvPicPr>
          <p:cNvPr id="15" name="Picture 14" descr="A graph of a person&amp;#39;s body&#10;&#10;Description automatically generated">
            <a:extLst>
              <a:ext uri="{FF2B5EF4-FFF2-40B4-BE49-F238E27FC236}">
                <a16:creationId xmlns:a16="http://schemas.microsoft.com/office/drawing/2014/main" id="{8C4ECF7B-312C-610D-C8C2-E873BEA4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08" y="3574584"/>
            <a:ext cx="4382347" cy="1489849"/>
          </a:xfrm>
          <a:prstGeom prst="rect">
            <a:avLst/>
          </a:prstGeom>
        </p:spPr>
      </p:pic>
      <p:pic>
        <p:nvPicPr>
          <p:cNvPr id="18" name="Picture 1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4CAC6957-8C0F-7C99-79FE-860889A8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8" y="5361218"/>
            <a:ext cx="4382347" cy="1489849"/>
          </a:xfrm>
          <a:prstGeom prst="rect">
            <a:avLst/>
          </a:prstGeom>
        </p:spPr>
      </p:pic>
      <p:pic>
        <p:nvPicPr>
          <p:cNvPr id="20" name="Picture 1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7177A2ED-4DF2-BE65-990D-C16E0B1B6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08" y="7211643"/>
            <a:ext cx="4382347" cy="1498835"/>
          </a:xfrm>
          <a:prstGeom prst="rect">
            <a:avLst/>
          </a:prstGeom>
        </p:spPr>
      </p:pic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F275740E-7602-CFB9-33C0-468DF1C1F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8" y="8980323"/>
            <a:ext cx="4382347" cy="1489849"/>
          </a:xfrm>
          <a:prstGeom prst="rect">
            <a:avLst/>
          </a:prstGeom>
        </p:spPr>
      </p:pic>
      <p:pic>
        <p:nvPicPr>
          <p:cNvPr id="24" name="Picture 2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5C571EE-1F59-6CFB-2399-5947951AE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1023" y="8885904"/>
            <a:ext cx="4150313" cy="1535015"/>
          </a:xfrm>
          <a:prstGeom prst="rect">
            <a:avLst/>
          </a:prstGeom>
        </p:spPr>
      </p:pic>
      <p:pic>
        <p:nvPicPr>
          <p:cNvPr id="26" name="Picture 25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ACCEA7BC-5437-E85E-D814-FD6F3DFC5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3775" y="7075623"/>
            <a:ext cx="4150313" cy="1535015"/>
          </a:xfrm>
          <a:prstGeom prst="rect">
            <a:avLst/>
          </a:prstGeom>
        </p:spPr>
      </p:pic>
      <p:pic>
        <p:nvPicPr>
          <p:cNvPr id="28" name="Picture 2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484E543-A250-1EE3-87B5-A8DE3253B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2371" y="5257954"/>
            <a:ext cx="4150313" cy="1535015"/>
          </a:xfrm>
          <a:prstGeom prst="rect">
            <a:avLst/>
          </a:prstGeom>
        </p:spPr>
      </p:pic>
      <p:pic>
        <p:nvPicPr>
          <p:cNvPr id="30" name="Picture 2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9D1B1D40-BAC4-6F3E-4602-66B06E9969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371" y="3722689"/>
            <a:ext cx="4150313" cy="1535015"/>
          </a:xfrm>
          <a:prstGeom prst="rect">
            <a:avLst/>
          </a:prstGeom>
        </p:spPr>
      </p:pic>
      <p:pic>
        <p:nvPicPr>
          <p:cNvPr id="32" name="Picture 3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4E771C88-2E55-332A-18DD-3E8875AD7A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1023" y="1984660"/>
            <a:ext cx="4150313" cy="15350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47E913-3ADE-F565-E67C-E03D05235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289" y="2147953"/>
            <a:ext cx="3537843" cy="23772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D9B9A7-A558-E434-F941-C51AF749CE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17171" y="1974207"/>
            <a:ext cx="3810488" cy="25182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F8952F0-4242-BEF6-5EDE-1FBA0432F9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2242" y="4801760"/>
            <a:ext cx="4022266" cy="261707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0B3194-C8F2-6E16-E397-2FF40FBFCA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19145" y="4803316"/>
            <a:ext cx="3810486" cy="25092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25CB95-E7E0-154C-E84A-C5D0E51BCEAA}"/>
              </a:ext>
            </a:extLst>
          </p:cNvPr>
          <p:cNvCxnSpPr/>
          <p:nvPr/>
        </p:nvCxnSpPr>
        <p:spPr>
          <a:xfrm>
            <a:off x="9559569" y="2036724"/>
            <a:ext cx="17960" cy="776798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E835FA-D30F-FA1B-E648-0560C65F46D2}"/>
              </a:ext>
            </a:extLst>
          </p:cNvPr>
          <p:cNvSpPr txBox="1"/>
          <p:nvPr/>
        </p:nvSpPr>
        <p:spPr>
          <a:xfrm>
            <a:off x="2102380" y="1418732"/>
            <a:ext cx="45911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Filtering based on QC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44546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CA4B2F-C93D-EF71-94D2-61908B041EDA}"/>
              </a:ext>
            </a:extLst>
          </p:cNvPr>
          <p:cNvSpPr/>
          <p:nvPr/>
        </p:nvSpPr>
        <p:spPr>
          <a:xfrm>
            <a:off x="1354287" y="142175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5</a:t>
            </a:r>
            <a:endParaRPr lang="en-US" sz="2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75ED3A-90A8-FA3C-06D5-7ADD07EA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4496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835FA-D30F-FA1B-E648-0560C65F46D2}"/>
              </a:ext>
            </a:extLst>
          </p:cNvPr>
          <p:cNvSpPr txBox="1"/>
          <p:nvPr/>
        </p:nvSpPr>
        <p:spPr>
          <a:xfrm>
            <a:off x="2102380" y="1418732"/>
            <a:ext cx="98040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Normalize, </a:t>
            </a:r>
            <a:r>
              <a:rPr lang="en-US" sz="2400" b="1" err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VairableFeatures</a:t>
            </a:r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, Scale data, PCA, Clustering, visualize ...</a:t>
            </a:r>
            <a:endParaRPr lang="en-US" sz="2400" b="1">
              <a:solidFill>
                <a:srgbClr val="44546A"/>
              </a:solidFill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44546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CA4B2F-C93D-EF71-94D2-61908B041EDA}"/>
              </a:ext>
            </a:extLst>
          </p:cNvPr>
          <p:cNvSpPr/>
          <p:nvPr/>
        </p:nvSpPr>
        <p:spPr>
          <a:xfrm>
            <a:off x="1354287" y="142175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6</a:t>
            </a:r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DD29A9-F342-67B6-AB7B-C6BFF33D5038}"/>
              </a:ext>
            </a:extLst>
          </p:cNvPr>
          <p:cNvSpPr txBox="1"/>
          <p:nvPr/>
        </p:nvSpPr>
        <p:spPr>
          <a:xfrm>
            <a:off x="1198968" y="2241469"/>
            <a:ext cx="15674369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NormalizeData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) 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FindVariableFeatures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, </a:t>
            </a:r>
            <a:r>
              <a:rPr lang="en-US" err="1">
                <a:latin typeface="Courier New"/>
                <a:cs typeface="Courier New"/>
              </a:rPr>
              <a:t>selection.method</a:t>
            </a:r>
            <a:r>
              <a:rPr lang="en-US">
                <a:latin typeface="Courier New"/>
                <a:cs typeface="Courier New"/>
              </a:rPr>
              <a:t> = "</a:t>
            </a:r>
            <a:r>
              <a:rPr lang="en-US" err="1">
                <a:latin typeface="Courier New"/>
                <a:cs typeface="Courier New"/>
              </a:rPr>
              <a:t>vst</a:t>
            </a:r>
            <a:r>
              <a:rPr lang="en-US">
                <a:latin typeface="Courier New"/>
                <a:cs typeface="Courier New"/>
              </a:rPr>
              <a:t>", </a:t>
            </a:r>
            <a:r>
              <a:rPr lang="en-US" err="1">
                <a:latin typeface="Courier New"/>
                <a:cs typeface="Courier New"/>
              </a:rPr>
              <a:t>nfeatures</a:t>
            </a:r>
            <a:r>
              <a:rPr lang="en-US">
                <a:latin typeface="Courier New"/>
                <a:cs typeface="Courier New"/>
              </a:rPr>
              <a:t> = 2000, verbose = FALSE)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ScaleData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)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RunPCA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)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FindNeighbors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, dims = 1:30, reduction='</a:t>
            </a:r>
            <a:r>
              <a:rPr lang="en-US" err="1">
                <a:latin typeface="Courier New"/>
                <a:cs typeface="Courier New"/>
              </a:rPr>
              <a:t>pca</a:t>
            </a:r>
            <a:r>
              <a:rPr lang="en-US">
                <a:latin typeface="Courier New"/>
                <a:cs typeface="Courier New"/>
              </a:rPr>
              <a:t>') 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 err="1">
                <a:latin typeface="Courier New"/>
                <a:cs typeface="Courier New"/>
              </a:rPr>
              <a:t>FindClusters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, resolution = c(0.2,0.4, 0.6, 0.8, 1.0, 1.2)) </a:t>
            </a:r>
          </a:p>
          <a:p>
            <a:r>
              <a:rPr lang="en-US" err="1">
                <a:latin typeface="Courier New"/>
                <a:ea typeface="Calibri"/>
                <a:cs typeface="Courier New"/>
              </a:rPr>
              <a:t>seurat_obj</a:t>
            </a:r>
            <a:r>
              <a:rPr lang="en-US">
                <a:latin typeface="Courier New"/>
                <a:ea typeface="Calibri"/>
                <a:cs typeface="Courier New"/>
              </a:rPr>
              <a:t> &lt;- </a:t>
            </a:r>
            <a:r>
              <a:rPr lang="en-US" b="1" err="1">
                <a:latin typeface="Courier New"/>
                <a:ea typeface="Calibri"/>
                <a:cs typeface="Courier New"/>
              </a:rPr>
              <a:t>RunUMAP</a:t>
            </a:r>
            <a:r>
              <a:rPr lang="en-US">
                <a:latin typeface="Courier New"/>
                <a:ea typeface="Calibri"/>
                <a:cs typeface="Courier New"/>
              </a:rPr>
              <a:t>( </a:t>
            </a:r>
            <a:r>
              <a:rPr lang="en-US" err="1">
                <a:latin typeface="Courier New"/>
                <a:ea typeface="Calibri"/>
                <a:cs typeface="Courier New"/>
              </a:rPr>
              <a:t>seurat_obj</a:t>
            </a:r>
            <a:r>
              <a:rPr lang="en-US">
                <a:latin typeface="Courier New"/>
                <a:ea typeface="Calibri"/>
                <a:cs typeface="Courier New"/>
              </a:rPr>
              <a:t>, dims=1:30, </a:t>
            </a:r>
            <a:r>
              <a:rPr lang="en-US" err="1">
                <a:latin typeface="Courier New"/>
                <a:ea typeface="Calibri"/>
                <a:cs typeface="Courier New"/>
              </a:rPr>
              <a:t>min.dist</a:t>
            </a:r>
            <a:r>
              <a:rPr lang="en-US">
                <a:latin typeface="Courier New"/>
                <a:ea typeface="Calibri"/>
                <a:cs typeface="Courier New"/>
              </a:rPr>
              <a:t>=0.3, reduction='</a:t>
            </a:r>
            <a:r>
              <a:rPr lang="en-US" err="1">
                <a:latin typeface="Courier New"/>
                <a:ea typeface="Calibri"/>
                <a:cs typeface="Courier New"/>
              </a:rPr>
              <a:t>pca</a:t>
            </a:r>
            <a:r>
              <a:rPr lang="en-US">
                <a:latin typeface="Courier New"/>
                <a:ea typeface="Calibri"/>
                <a:cs typeface="Courier New"/>
              </a:rPr>
              <a:t>', reduction.name = '</a:t>
            </a:r>
            <a:r>
              <a:rPr lang="en-US" err="1">
                <a:latin typeface="Courier New"/>
                <a:ea typeface="Calibri"/>
                <a:cs typeface="Courier New"/>
              </a:rPr>
              <a:t>umap</a:t>
            </a:r>
            <a:r>
              <a:rPr lang="en-US">
                <a:latin typeface="Courier New"/>
                <a:ea typeface="Calibri"/>
                <a:cs typeface="Courier New"/>
              </a:rPr>
              <a:t>') 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F1E94B-6313-1785-8DAE-296CC2C4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35" y="4915681"/>
            <a:ext cx="6041094" cy="4548851"/>
          </a:xfrm>
          <a:prstGeom prst="rect">
            <a:avLst/>
          </a:prstGeom>
        </p:spPr>
      </p:pic>
      <p:pic>
        <p:nvPicPr>
          <p:cNvPr id="33" name="Picture 32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ADC498A2-FECA-B583-0383-0848DA61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606" y="4915241"/>
            <a:ext cx="6318989" cy="45714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5DD694-BAAC-E74E-5C03-535A0787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0007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284F3D-B117-BCCE-EAE8-D4852417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8" y="3322042"/>
            <a:ext cx="4201337" cy="38828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D5A0E-DA2A-DC3A-75BD-D19745CE9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9" y="3421417"/>
            <a:ext cx="5666730" cy="3610340"/>
          </a:xfrm>
          <a:prstGeom prst="rect">
            <a:avLst/>
          </a:prstGeom>
        </p:spPr>
      </p:pic>
      <p:pic>
        <p:nvPicPr>
          <p:cNvPr id="23" name="Picture 2" descr="Surprise Discovery Reveals Second Visual System in Cerebral Cortex: Mouse  Study - Neuroscience News">
            <a:extLst>
              <a:ext uri="{FF2B5EF4-FFF2-40B4-BE49-F238E27FC236}">
                <a16:creationId xmlns:a16="http://schemas.microsoft.com/office/drawing/2014/main" id="{3E1E401D-0342-D064-9FF8-F4BFA1525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18252" r="11447" b="13211"/>
          <a:stretch/>
        </p:blipFill>
        <p:spPr bwMode="auto">
          <a:xfrm>
            <a:off x="14292987" y="1573010"/>
            <a:ext cx="3487363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3FBAD7-3B3F-92B1-155F-090914FB91B4}"/>
              </a:ext>
            </a:extLst>
          </p:cNvPr>
          <p:cNvCxnSpPr>
            <a:cxnSpLocks/>
          </p:cNvCxnSpPr>
          <p:nvPr/>
        </p:nvCxnSpPr>
        <p:spPr>
          <a:xfrm>
            <a:off x="14651492" y="4663207"/>
            <a:ext cx="3456384" cy="0"/>
          </a:xfrm>
          <a:prstGeom prst="straightConnector1">
            <a:avLst/>
          </a:prstGeom>
          <a:ln w="7620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5C8ED08-5E1A-2464-221E-51B1DFF31753}"/>
              </a:ext>
            </a:extLst>
          </p:cNvPr>
          <p:cNvSpPr/>
          <p:nvPr/>
        </p:nvSpPr>
        <p:spPr>
          <a:xfrm>
            <a:off x="15198171" y="42980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AFBE6B1-E363-4684-A831-7F246A674ABB}"/>
              </a:ext>
            </a:extLst>
          </p:cNvPr>
          <p:cNvSpPr/>
          <p:nvPr/>
        </p:nvSpPr>
        <p:spPr>
          <a:xfrm>
            <a:off x="16567016" y="4298068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39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96FD45AD-6A7B-3C43-A005-5677EC740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5113986" y="5420490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Rna Special Flat icon">
            <a:extLst>
              <a:ext uri="{FF2B5EF4-FFF2-40B4-BE49-F238E27FC236}">
                <a16:creationId xmlns:a16="http://schemas.microsoft.com/office/drawing/2014/main" id="{D8F12FF1-E282-1B74-A193-DE204EEC3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498683" y="5587470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06E0573D-7546-80DB-78B5-573FDB7C9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6452752" y="5376298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Rna Special Flat icon">
            <a:extLst>
              <a:ext uri="{FF2B5EF4-FFF2-40B4-BE49-F238E27FC236}">
                <a16:creationId xmlns:a16="http://schemas.microsoft.com/office/drawing/2014/main" id="{F7ED3C69-FE44-A6B4-DF06-FD3324B5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837449" y="5543278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2976B2-B5DF-D877-36BA-3D230C101A9B}"/>
              </a:ext>
            </a:extLst>
          </p:cNvPr>
          <p:cNvCxnSpPr>
            <a:cxnSpLocks/>
          </p:cNvCxnSpPr>
          <p:nvPr/>
        </p:nvCxnSpPr>
        <p:spPr>
          <a:xfrm>
            <a:off x="15558904" y="489839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AD23967-E901-7590-2DB3-EEA63234EBE0}"/>
              </a:ext>
            </a:extLst>
          </p:cNvPr>
          <p:cNvCxnSpPr>
            <a:cxnSpLocks/>
          </p:cNvCxnSpPr>
          <p:nvPr/>
        </p:nvCxnSpPr>
        <p:spPr>
          <a:xfrm>
            <a:off x="16927056" y="4845128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46">
            <a:extLst>
              <a:ext uri="{FF2B5EF4-FFF2-40B4-BE49-F238E27FC236}">
                <a16:creationId xmlns:a16="http://schemas.microsoft.com/office/drawing/2014/main" id="{DF624442-F6B2-B45B-2524-59BEDFE9776E}"/>
              </a:ext>
            </a:extLst>
          </p:cNvPr>
          <p:cNvSpPr/>
          <p:nvPr/>
        </p:nvSpPr>
        <p:spPr>
          <a:xfrm>
            <a:off x="17393764" y="3239046"/>
            <a:ext cx="1130834" cy="4167963"/>
          </a:xfrm>
          <a:custGeom>
            <a:avLst/>
            <a:gdLst>
              <a:gd name="connsiteX0" fmla="*/ 0 w 1130834"/>
              <a:gd name="connsiteY0" fmla="*/ 0 h 4167963"/>
              <a:gd name="connsiteX1" fmla="*/ 850605 w 1130834"/>
              <a:gd name="connsiteY1" fmla="*/ 808074 h 4167963"/>
              <a:gd name="connsiteX2" fmla="*/ 1127051 w 1130834"/>
              <a:gd name="connsiteY2" fmla="*/ 2147777 h 4167963"/>
              <a:gd name="connsiteX3" fmla="*/ 956930 w 1130834"/>
              <a:gd name="connsiteY3" fmla="*/ 3296093 h 4167963"/>
              <a:gd name="connsiteX4" fmla="*/ 255182 w 1130834"/>
              <a:gd name="connsiteY4" fmla="*/ 4167963 h 416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834" h="4167963">
                <a:moveTo>
                  <a:pt x="0" y="0"/>
                </a:moveTo>
                <a:cubicBezTo>
                  <a:pt x="331381" y="225055"/>
                  <a:pt x="662763" y="450111"/>
                  <a:pt x="850605" y="808074"/>
                </a:cubicBezTo>
                <a:cubicBezTo>
                  <a:pt x="1038447" y="1166037"/>
                  <a:pt x="1109330" y="1733107"/>
                  <a:pt x="1127051" y="2147777"/>
                </a:cubicBezTo>
                <a:cubicBezTo>
                  <a:pt x="1144772" y="2562447"/>
                  <a:pt x="1102242" y="2959395"/>
                  <a:pt x="956930" y="3296093"/>
                </a:cubicBezTo>
                <a:cubicBezTo>
                  <a:pt x="811619" y="3632791"/>
                  <a:pt x="533400" y="3900377"/>
                  <a:pt x="255182" y="4167963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mouse icons, free icons in hathix cartoon animals, (Icon Search Engine) | 쥐">
            <a:extLst>
              <a:ext uri="{FF2B5EF4-FFF2-40B4-BE49-F238E27FC236}">
                <a16:creationId xmlns:a16="http://schemas.microsoft.com/office/drawing/2014/main" id="{B69C6B17-8E25-AA48-4523-1ACCD077C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9188" y="4374500"/>
            <a:ext cx="660657" cy="712102"/>
          </a:xfrm>
          <a:prstGeom prst="rect">
            <a:avLst/>
          </a:prstGeom>
        </p:spPr>
      </p:pic>
      <p:sp>
        <p:nvSpPr>
          <p:cNvPr id="57" name="Rounded Rectangle 48">
            <a:extLst>
              <a:ext uri="{FF2B5EF4-FFF2-40B4-BE49-F238E27FC236}">
                <a16:creationId xmlns:a16="http://schemas.microsoft.com/office/drawing/2014/main" id="{608BA3A5-45A6-B246-0146-D79675B99FC3}"/>
              </a:ext>
            </a:extLst>
          </p:cNvPr>
          <p:cNvSpPr/>
          <p:nvPr/>
        </p:nvSpPr>
        <p:spPr>
          <a:xfrm>
            <a:off x="15684731" y="7502840"/>
            <a:ext cx="2588354" cy="5437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Diverse interneurons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463071-0B0C-9FE0-C322-FB3D31E883AA}"/>
              </a:ext>
            </a:extLst>
          </p:cNvPr>
          <p:cNvCxnSpPr>
            <a:cxnSpLocks/>
          </p:cNvCxnSpPr>
          <p:nvPr/>
        </p:nvCxnSpPr>
        <p:spPr>
          <a:xfrm flipH="1" flipV="1">
            <a:off x="14904738" y="7085706"/>
            <a:ext cx="778432" cy="585180"/>
          </a:xfrm>
          <a:prstGeom prst="line">
            <a:avLst/>
          </a:prstGeom>
          <a:ln w="12700"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DE52D0-692D-7769-E898-FE7269A2220E}"/>
              </a:ext>
            </a:extLst>
          </p:cNvPr>
          <p:cNvCxnSpPr>
            <a:cxnSpLocks/>
          </p:cNvCxnSpPr>
          <p:nvPr/>
        </p:nvCxnSpPr>
        <p:spPr>
          <a:xfrm flipH="1">
            <a:off x="14963087" y="7790873"/>
            <a:ext cx="72008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BB3579E-F31C-E804-58E2-523ACF8A0107}"/>
              </a:ext>
            </a:extLst>
          </p:cNvPr>
          <p:cNvCxnSpPr>
            <a:cxnSpLocks/>
          </p:cNvCxnSpPr>
          <p:nvPr/>
        </p:nvCxnSpPr>
        <p:spPr>
          <a:xfrm flipH="1">
            <a:off x="14920803" y="7846513"/>
            <a:ext cx="763147" cy="68872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F1905EA-2FB5-96EE-CA02-324FB936B80A}"/>
              </a:ext>
            </a:extLst>
          </p:cNvPr>
          <p:cNvSpPr txBox="1"/>
          <p:nvPr/>
        </p:nvSpPr>
        <p:spPr>
          <a:xfrm>
            <a:off x="13218993" y="8350569"/>
            <a:ext cx="170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Non-Neuronal</a:t>
            </a:r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EA6B1C-426E-93E1-3629-E1740D1AEA13}"/>
              </a:ext>
            </a:extLst>
          </p:cNvPr>
          <p:cNvSpPr txBox="1"/>
          <p:nvPr/>
        </p:nvSpPr>
        <p:spPr>
          <a:xfrm>
            <a:off x="12907272" y="6748452"/>
            <a:ext cx="2115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E3B525"/>
                </a:solidFill>
              </a:rPr>
              <a:t>GABAergic</a:t>
            </a:r>
            <a:r>
              <a:rPr lang="en-US">
                <a:solidFill>
                  <a:srgbClr val="E3B525"/>
                </a:solidFill>
              </a:rPr>
              <a:t> </a:t>
            </a:r>
          </a:p>
          <a:p>
            <a:pPr algn="ctr"/>
            <a:r>
              <a:rPr lang="en-US">
                <a:solidFill>
                  <a:srgbClr val="E3B525"/>
                </a:solidFill>
              </a:rPr>
              <a:t>(inhibitory)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A77BEF-417D-9C2D-E32E-59C1834C4736}"/>
              </a:ext>
            </a:extLst>
          </p:cNvPr>
          <p:cNvSpPr txBox="1"/>
          <p:nvPr/>
        </p:nvSpPr>
        <p:spPr>
          <a:xfrm>
            <a:off x="12627180" y="7578148"/>
            <a:ext cx="2675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Glutamatergic </a:t>
            </a:r>
          </a:p>
          <a:p>
            <a:pPr algn="ctr"/>
            <a:r>
              <a:rPr lang="en-US"/>
              <a:t>(excitatory)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38FD33-339B-2475-8F1A-4613D2FDA2F4}"/>
              </a:ext>
            </a:extLst>
          </p:cNvPr>
          <p:cNvSpPr txBox="1"/>
          <p:nvPr/>
        </p:nvSpPr>
        <p:spPr>
          <a:xfrm>
            <a:off x="11518056" y="6579044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E3B525"/>
                </a:solidFill>
              </a:rPr>
              <a:t>Lamp5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6D7BAB-07CF-BE5B-06DF-1D5EE46D1053}"/>
              </a:ext>
            </a:extLst>
          </p:cNvPr>
          <p:cNvSpPr txBox="1"/>
          <p:nvPr/>
        </p:nvSpPr>
        <p:spPr>
          <a:xfrm>
            <a:off x="11530298" y="6810510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solidFill>
                  <a:srgbClr val="E3B525"/>
                </a:solidFill>
              </a:rPr>
              <a:t>Pvalb</a:t>
            </a:r>
            <a:endParaRPr lang="en-US" sz="1600">
              <a:solidFill>
                <a:srgbClr val="E3B525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5CD0BB7-16F4-6988-C0E9-0FCFF282C6E5}"/>
              </a:ext>
            </a:extLst>
          </p:cNvPr>
          <p:cNvSpPr txBox="1"/>
          <p:nvPr/>
        </p:nvSpPr>
        <p:spPr>
          <a:xfrm>
            <a:off x="11542541" y="7080207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solidFill>
                  <a:srgbClr val="E3B525"/>
                </a:solidFill>
              </a:rPr>
              <a:t>Vip</a:t>
            </a:r>
            <a:endParaRPr lang="en-US" sz="1600">
              <a:solidFill>
                <a:srgbClr val="E3B525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B469FF-F6E2-CA3A-EE45-4F6AF515A269}"/>
              </a:ext>
            </a:extLst>
          </p:cNvPr>
          <p:cNvSpPr txBox="1"/>
          <p:nvPr/>
        </p:nvSpPr>
        <p:spPr>
          <a:xfrm>
            <a:off x="11548032" y="7349904"/>
            <a:ext cx="113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E3B525"/>
                </a:solidFill>
              </a:rPr>
              <a:t>SST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4C5778DF-F612-225F-395F-EC7E04670535}"/>
              </a:ext>
            </a:extLst>
          </p:cNvPr>
          <p:cNvSpPr/>
          <p:nvPr/>
        </p:nvSpPr>
        <p:spPr>
          <a:xfrm>
            <a:off x="12374368" y="6577985"/>
            <a:ext cx="844625" cy="1073736"/>
          </a:xfrm>
          <a:prstGeom prst="rightBrace">
            <a:avLst>
              <a:gd name="adj1" fmla="val 1929"/>
              <a:gd name="adj2" fmla="val 47029"/>
            </a:avLst>
          </a:prstGeom>
          <a:ln>
            <a:solidFill>
              <a:srgbClr val="FFB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79AAE5-FA41-DD21-49F2-E5348940D710}"/>
              </a:ext>
            </a:extLst>
          </p:cNvPr>
          <p:cNvSpPr/>
          <p:nvPr/>
        </p:nvSpPr>
        <p:spPr>
          <a:xfrm>
            <a:off x="6680644" y="3750069"/>
            <a:ext cx="2355446" cy="2693655"/>
          </a:xfrm>
          <a:prstGeom prst="ellipse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388F1-FDA6-819A-6B98-D258BDDE18B6}"/>
              </a:ext>
            </a:extLst>
          </p:cNvPr>
          <p:cNvSpPr txBox="1"/>
          <p:nvPr/>
        </p:nvSpPr>
        <p:spPr>
          <a:xfrm>
            <a:off x="2102380" y="1418732"/>
            <a:ext cx="45911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44546A"/>
                </a:solidFill>
                <a:latin typeface="Calibri"/>
                <a:ea typeface="Calibri"/>
                <a:cs typeface="Calibri"/>
              </a:rPr>
              <a:t>Cells Annotation 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44546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D1366-DFCD-DCE0-B362-1EA9DF2734F9}"/>
              </a:ext>
            </a:extLst>
          </p:cNvPr>
          <p:cNvSpPr/>
          <p:nvPr/>
        </p:nvSpPr>
        <p:spPr>
          <a:xfrm>
            <a:off x="1354287" y="142175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7</a:t>
            </a:r>
            <a:endParaRPr lang="en-US" sz="2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30ED6-4E53-6C16-2D2A-C1C37CDF8B2C}"/>
              </a:ext>
            </a:extLst>
          </p:cNvPr>
          <p:cNvSpPr txBox="1"/>
          <p:nvPr/>
        </p:nvSpPr>
        <p:spPr>
          <a:xfrm>
            <a:off x="1198968" y="2241469"/>
            <a:ext cx="10911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 &lt;- </a:t>
            </a:r>
            <a:r>
              <a:rPr lang="en-US" b="1">
                <a:latin typeface="Courier New"/>
                <a:cs typeface="Courier New"/>
              </a:rPr>
              <a:t>Azimuth</a:t>
            </a:r>
            <a:r>
              <a:rPr lang="en-US">
                <a:latin typeface="Courier New"/>
                <a:ea typeface="Calibri"/>
                <a:cs typeface="Courier New"/>
              </a:rPr>
              <a:t>::</a:t>
            </a:r>
            <a:r>
              <a:rPr lang="en-US" b="1" err="1">
                <a:latin typeface="Courier New"/>
                <a:ea typeface="Calibri"/>
                <a:cs typeface="Courier New"/>
              </a:rPr>
              <a:t>RunAzimuth</a:t>
            </a:r>
            <a:r>
              <a:rPr lang="en-US">
                <a:latin typeface="Courier New"/>
                <a:cs typeface="Courier New"/>
              </a:rPr>
              <a:t>(</a:t>
            </a:r>
            <a:r>
              <a:rPr lang="en-US" err="1">
                <a:latin typeface="Courier New"/>
                <a:cs typeface="Courier New"/>
              </a:rPr>
              <a:t>seurat_obj</a:t>
            </a:r>
            <a:r>
              <a:rPr lang="en-US">
                <a:latin typeface="Courier New"/>
                <a:cs typeface="Courier New"/>
              </a:rPr>
              <a:t>, reference = "</a:t>
            </a:r>
            <a:r>
              <a:rPr lang="en-US" err="1">
                <a:latin typeface="Courier New"/>
                <a:cs typeface="Courier New"/>
              </a:rPr>
              <a:t>mousecortexref</a:t>
            </a:r>
            <a:r>
              <a:rPr lang="en-US">
                <a:latin typeface="Courier New"/>
                <a:cs typeface="Courier New"/>
              </a:rPr>
              <a:t>")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BF8754-2B1E-0004-ADA5-91F2D226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306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D5CE5C-72D5-68B2-1257-DC84E14AC034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how study cell2cell Communications (CCC)?</a:t>
            </a:r>
            <a:endParaRPr 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3BBB7-2CFA-10D7-7E66-92F16EB4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335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B3EF8B-34CC-13D4-D889-E293687F98A4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A0FCE5-E777-8FC9-B7D1-7735AFD51AD4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0AA9E7-E591-860E-F5FF-2A741B2E451B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E372C0D-909B-F4F0-AD09-960F7257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11" y="1297982"/>
            <a:ext cx="12006856" cy="89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72163C-5631-8F01-2048-7FDB585C4BC0}"/>
              </a:ext>
            </a:extLst>
          </p:cNvPr>
          <p:cNvSpPr/>
          <p:nvPr/>
        </p:nvSpPr>
        <p:spPr>
          <a:xfrm>
            <a:off x="6653049" y="1483363"/>
            <a:ext cx="5470634" cy="8607972"/>
          </a:xfrm>
          <a:prstGeom prst="rect">
            <a:avLst/>
          </a:prstGeom>
          <a:noFill/>
          <a:ln w="76200"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EA971E-BF3C-909E-C3B0-4692F593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1149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D3BC315-2F6A-7217-0728-DACC766849B6}"/>
              </a:ext>
            </a:extLst>
          </p:cNvPr>
          <p:cNvSpPr/>
          <p:nvPr/>
        </p:nvSpPr>
        <p:spPr>
          <a:xfrm>
            <a:off x="3286922" y="3331430"/>
            <a:ext cx="6054632" cy="923578"/>
          </a:xfrm>
          <a:prstGeom prst="roundRect">
            <a:avLst>
              <a:gd name="adj" fmla="val 29356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40" name="Pvalb">
            <a:extLst>
              <a:ext uri="{FF2B5EF4-FFF2-40B4-BE49-F238E27FC236}">
                <a16:creationId xmlns:a16="http://schemas.microsoft.com/office/drawing/2014/main" id="{CC0D0EAA-A783-ECCA-CFD6-60DC266807B5}"/>
              </a:ext>
            </a:extLst>
          </p:cNvPr>
          <p:cNvSpPr/>
          <p:nvPr/>
        </p:nvSpPr>
        <p:spPr>
          <a:xfrm>
            <a:off x="3626163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Pvalb </a:t>
            </a:r>
          </a:p>
        </p:txBody>
      </p:sp>
      <p:sp>
        <p:nvSpPr>
          <p:cNvPr id="41" name="Vip">
            <a:extLst>
              <a:ext uri="{FF2B5EF4-FFF2-40B4-BE49-F238E27FC236}">
                <a16:creationId xmlns:a16="http://schemas.microsoft.com/office/drawing/2014/main" id="{22B3C151-19FE-74DE-4BFD-5CA72F67F147}"/>
              </a:ext>
            </a:extLst>
          </p:cNvPr>
          <p:cNvSpPr/>
          <p:nvPr/>
        </p:nvSpPr>
        <p:spPr>
          <a:xfrm>
            <a:off x="5020646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42" name="Sst">
            <a:extLst>
              <a:ext uri="{FF2B5EF4-FFF2-40B4-BE49-F238E27FC236}">
                <a16:creationId xmlns:a16="http://schemas.microsoft.com/office/drawing/2014/main" id="{2DB8CB6B-6809-BC56-E15C-D406A7948A6C}"/>
              </a:ext>
            </a:extLst>
          </p:cNvPr>
          <p:cNvSpPr/>
          <p:nvPr/>
        </p:nvSpPr>
        <p:spPr>
          <a:xfrm>
            <a:off x="6415129" y="3455487"/>
            <a:ext cx="1114391" cy="584201"/>
          </a:xfrm>
          <a:prstGeom prst="roundRect">
            <a:avLst>
              <a:gd name="adj" fmla="val 2869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43" name="Lamp5">
            <a:extLst>
              <a:ext uri="{FF2B5EF4-FFF2-40B4-BE49-F238E27FC236}">
                <a16:creationId xmlns:a16="http://schemas.microsoft.com/office/drawing/2014/main" id="{0B4E2A94-B784-5D58-0811-14EC051557D8}"/>
              </a:ext>
            </a:extLst>
          </p:cNvPr>
          <p:cNvSpPr/>
          <p:nvPr/>
        </p:nvSpPr>
        <p:spPr>
          <a:xfrm>
            <a:off x="7809612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44" name="500">
            <a:extLst>
              <a:ext uri="{FF2B5EF4-FFF2-40B4-BE49-F238E27FC236}">
                <a16:creationId xmlns:a16="http://schemas.microsoft.com/office/drawing/2014/main" id="{F95E2592-9ABB-C2C3-16FB-A4D813031DB7}"/>
              </a:ext>
            </a:extLst>
          </p:cNvPr>
          <p:cNvSpPr txBox="1"/>
          <p:nvPr/>
        </p:nvSpPr>
        <p:spPr>
          <a:xfrm>
            <a:off x="3977466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5" name="500">
            <a:extLst>
              <a:ext uri="{FF2B5EF4-FFF2-40B4-BE49-F238E27FC236}">
                <a16:creationId xmlns:a16="http://schemas.microsoft.com/office/drawing/2014/main" id="{CF32B442-5E5E-1108-6AEB-74AC71E43ADF}"/>
              </a:ext>
            </a:extLst>
          </p:cNvPr>
          <p:cNvSpPr txBox="1"/>
          <p:nvPr/>
        </p:nvSpPr>
        <p:spPr>
          <a:xfrm>
            <a:off x="5351441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6" name="500">
            <a:extLst>
              <a:ext uri="{FF2B5EF4-FFF2-40B4-BE49-F238E27FC236}">
                <a16:creationId xmlns:a16="http://schemas.microsoft.com/office/drawing/2014/main" id="{B4CFEC61-2173-50BB-F7F3-C2E565FAF3EB}"/>
              </a:ext>
            </a:extLst>
          </p:cNvPr>
          <p:cNvSpPr txBox="1"/>
          <p:nvPr/>
        </p:nvSpPr>
        <p:spPr>
          <a:xfrm>
            <a:off x="8160915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7" name="500">
            <a:extLst>
              <a:ext uri="{FF2B5EF4-FFF2-40B4-BE49-F238E27FC236}">
                <a16:creationId xmlns:a16="http://schemas.microsoft.com/office/drawing/2014/main" id="{8A746D16-786D-65BE-E358-BF11893F3AEC}"/>
              </a:ext>
            </a:extLst>
          </p:cNvPr>
          <p:cNvSpPr txBox="1"/>
          <p:nvPr/>
        </p:nvSpPr>
        <p:spPr>
          <a:xfrm>
            <a:off x="6766432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162FBA-211D-1FA2-2445-A55780949A9F}"/>
              </a:ext>
            </a:extLst>
          </p:cNvPr>
          <p:cNvSpPr txBox="1"/>
          <p:nvPr/>
        </p:nvSpPr>
        <p:spPr>
          <a:xfrm>
            <a:off x="10355867" y="2639879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Bias:</a:t>
            </a: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 unequal cell number in each subtype</a:t>
            </a:r>
          </a:p>
          <a:p>
            <a:pPr algn="ctr"/>
            <a:endParaRPr lang="en-US" sz="2000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algn="ctr"/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Thus, </a:t>
            </a:r>
            <a:r>
              <a:rPr lang="en-US" sz="2000" b="1">
                <a:solidFill>
                  <a:srgbClr val="E3B525"/>
                </a:solidFill>
                <a:latin typeface="Source Sans Pro"/>
                <a:ea typeface="Source Sans Pro"/>
              </a:rPr>
              <a:t>subsampling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86F06F7-2733-69CA-B75B-0B4FFC72C0D7}"/>
              </a:ext>
            </a:extLst>
          </p:cNvPr>
          <p:cNvSpPr/>
          <p:nvPr/>
        </p:nvSpPr>
        <p:spPr>
          <a:xfrm>
            <a:off x="11500579" y="191788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40B668-9079-4BAA-96D6-651B4F6C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645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D3BC315-2F6A-7217-0728-DACC766849B6}"/>
              </a:ext>
            </a:extLst>
          </p:cNvPr>
          <p:cNvSpPr/>
          <p:nvPr/>
        </p:nvSpPr>
        <p:spPr>
          <a:xfrm>
            <a:off x="3286922" y="3331430"/>
            <a:ext cx="6054632" cy="923578"/>
          </a:xfrm>
          <a:prstGeom prst="roundRect">
            <a:avLst>
              <a:gd name="adj" fmla="val 29356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40" name="Pvalb">
            <a:extLst>
              <a:ext uri="{FF2B5EF4-FFF2-40B4-BE49-F238E27FC236}">
                <a16:creationId xmlns:a16="http://schemas.microsoft.com/office/drawing/2014/main" id="{CC0D0EAA-A783-ECCA-CFD6-60DC266807B5}"/>
              </a:ext>
            </a:extLst>
          </p:cNvPr>
          <p:cNvSpPr/>
          <p:nvPr/>
        </p:nvSpPr>
        <p:spPr>
          <a:xfrm>
            <a:off x="3626163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Pvalb </a:t>
            </a:r>
          </a:p>
        </p:txBody>
      </p:sp>
      <p:sp>
        <p:nvSpPr>
          <p:cNvPr id="41" name="Vip">
            <a:extLst>
              <a:ext uri="{FF2B5EF4-FFF2-40B4-BE49-F238E27FC236}">
                <a16:creationId xmlns:a16="http://schemas.microsoft.com/office/drawing/2014/main" id="{22B3C151-19FE-74DE-4BFD-5CA72F67F147}"/>
              </a:ext>
            </a:extLst>
          </p:cNvPr>
          <p:cNvSpPr/>
          <p:nvPr/>
        </p:nvSpPr>
        <p:spPr>
          <a:xfrm>
            <a:off x="5020646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42" name="Sst">
            <a:extLst>
              <a:ext uri="{FF2B5EF4-FFF2-40B4-BE49-F238E27FC236}">
                <a16:creationId xmlns:a16="http://schemas.microsoft.com/office/drawing/2014/main" id="{2DB8CB6B-6809-BC56-E15C-D406A7948A6C}"/>
              </a:ext>
            </a:extLst>
          </p:cNvPr>
          <p:cNvSpPr/>
          <p:nvPr/>
        </p:nvSpPr>
        <p:spPr>
          <a:xfrm>
            <a:off x="6415129" y="3455487"/>
            <a:ext cx="1114391" cy="584201"/>
          </a:xfrm>
          <a:prstGeom prst="roundRect">
            <a:avLst>
              <a:gd name="adj" fmla="val 2869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43" name="Lamp5">
            <a:extLst>
              <a:ext uri="{FF2B5EF4-FFF2-40B4-BE49-F238E27FC236}">
                <a16:creationId xmlns:a16="http://schemas.microsoft.com/office/drawing/2014/main" id="{0B4E2A94-B784-5D58-0811-14EC051557D8}"/>
              </a:ext>
            </a:extLst>
          </p:cNvPr>
          <p:cNvSpPr/>
          <p:nvPr/>
        </p:nvSpPr>
        <p:spPr>
          <a:xfrm>
            <a:off x="7809612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44" name="500">
            <a:extLst>
              <a:ext uri="{FF2B5EF4-FFF2-40B4-BE49-F238E27FC236}">
                <a16:creationId xmlns:a16="http://schemas.microsoft.com/office/drawing/2014/main" id="{F95E2592-9ABB-C2C3-16FB-A4D813031DB7}"/>
              </a:ext>
            </a:extLst>
          </p:cNvPr>
          <p:cNvSpPr txBox="1"/>
          <p:nvPr/>
        </p:nvSpPr>
        <p:spPr>
          <a:xfrm>
            <a:off x="3977466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5" name="500">
            <a:extLst>
              <a:ext uri="{FF2B5EF4-FFF2-40B4-BE49-F238E27FC236}">
                <a16:creationId xmlns:a16="http://schemas.microsoft.com/office/drawing/2014/main" id="{CF32B442-5E5E-1108-6AEB-74AC71E43ADF}"/>
              </a:ext>
            </a:extLst>
          </p:cNvPr>
          <p:cNvSpPr txBox="1"/>
          <p:nvPr/>
        </p:nvSpPr>
        <p:spPr>
          <a:xfrm>
            <a:off x="5351441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6" name="500">
            <a:extLst>
              <a:ext uri="{FF2B5EF4-FFF2-40B4-BE49-F238E27FC236}">
                <a16:creationId xmlns:a16="http://schemas.microsoft.com/office/drawing/2014/main" id="{B4CFEC61-2173-50BB-F7F3-C2E565FAF3EB}"/>
              </a:ext>
            </a:extLst>
          </p:cNvPr>
          <p:cNvSpPr txBox="1"/>
          <p:nvPr/>
        </p:nvSpPr>
        <p:spPr>
          <a:xfrm>
            <a:off x="8160915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7" name="500">
            <a:extLst>
              <a:ext uri="{FF2B5EF4-FFF2-40B4-BE49-F238E27FC236}">
                <a16:creationId xmlns:a16="http://schemas.microsoft.com/office/drawing/2014/main" id="{8A746D16-786D-65BE-E358-BF11893F3AEC}"/>
              </a:ext>
            </a:extLst>
          </p:cNvPr>
          <p:cNvSpPr txBox="1"/>
          <p:nvPr/>
        </p:nvSpPr>
        <p:spPr>
          <a:xfrm>
            <a:off x="6766432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9" name="Rounded Rectangle">
            <a:extLst>
              <a:ext uri="{FF2B5EF4-FFF2-40B4-BE49-F238E27FC236}">
                <a16:creationId xmlns:a16="http://schemas.microsoft.com/office/drawing/2014/main" id="{481767EE-E5DE-8834-7FDB-1F8F1ECA5CF7}"/>
              </a:ext>
            </a:extLst>
          </p:cNvPr>
          <p:cNvSpPr/>
          <p:nvPr/>
        </p:nvSpPr>
        <p:spPr>
          <a:xfrm>
            <a:off x="3982446" y="4469028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LIANA">
            <a:extLst>
              <a:ext uri="{FF2B5EF4-FFF2-40B4-BE49-F238E27FC236}">
                <a16:creationId xmlns:a16="http://schemas.microsoft.com/office/drawing/2014/main" id="{4458DDC5-8572-C26B-0CC2-A597D74A7221}"/>
              </a:ext>
            </a:extLst>
          </p:cNvPr>
          <p:cNvSpPr/>
          <p:nvPr/>
        </p:nvSpPr>
        <p:spPr>
          <a:xfrm>
            <a:off x="4438832" y="4829118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</a:t>
            </a:r>
            <a:r>
              <a:t> </a:t>
            </a:r>
          </a:p>
        </p:txBody>
      </p:sp>
      <p:sp>
        <p:nvSpPr>
          <p:cNvPr id="51" name="Cell_chat">
            <a:extLst>
              <a:ext uri="{FF2B5EF4-FFF2-40B4-BE49-F238E27FC236}">
                <a16:creationId xmlns:a16="http://schemas.microsoft.com/office/drawing/2014/main" id="{97E0CF5F-DF7D-3B7C-20D5-F4D03687373B}"/>
              </a:ext>
            </a:extLst>
          </p:cNvPr>
          <p:cNvSpPr/>
          <p:nvPr/>
        </p:nvSpPr>
        <p:spPr>
          <a:xfrm>
            <a:off x="6901165" y="4639954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Cell_chat</a:t>
            </a:r>
            <a:r>
              <a:t> </a:t>
            </a:r>
          </a:p>
        </p:txBody>
      </p:sp>
      <p:sp>
        <p:nvSpPr>
          <p:cNvPr id="52" name="Cellphone">
            <a:extLst>
              <a:ext uri="{FF2B5EF4-FFF2-40B4-BE49-F238E27FC236}">
                <a16:creationId xmlns:a16="http://schemas.microsoft.com/office/drawing/2014/main" id="{5C9A551F-5DFC-1147-C941-A6C81C767711}"/>
              </a:ext>
            </a:extLst>
          </p:cNvPr>
          <p:cNvSpPr/>
          <p:nvPr/>
        </p:nvSpPr>
        <p:spPr>
          <a:xfrm>
            <a:off x="6901165" y="5032836"/>
            <a:ext cx="1596645" cy="347119"/>
          </a:xfrm>
          <a:prstGeom prst="roundRect">
            <a:avLst>
              <a:gd name="adj" fmla="val 48295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Cellphone</a:t>
            </a:r>
          </a:p>
        </p:txBody>
      </p:sp>
      <p:sp>
        <p:nvSpPr>
          <p:cNvPr id="53" name="Sca">
            <a:extLst>
              <a:ext uri="{FF2B5EF4-FFF2-40B4-BE49-F238E27FC236}">
                <a16:creationId xmlns:a16="http://schemas.microsoft.com/office/drawing/2014/main" id="{4DF025B4-5DB5-AB33-0F5B-CA79E530E097}"/>
              </a:ext>
            </a:extLst>
          </p:cNvPr>
          <p:cNvSpPr/>
          <p:nvPr/>
        </p:nvSpPr>
        <p:spPr>
          <a:xfrm>
            <a:off x="6901165" y="5421542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Sca</a:t>
            </a:r>
            <a:endParaRPr/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graphicFrame>
        <p:nvGraphicFramePr>
          <p:cNvPr id="55" name="Table 1">
            <a:extLst>
              <a:ext uri="{FF2B5EF4-FFF2-40B4-BE49-F238E27FC236}">
                <a16:creationId xmlns:a16="http://schemas.microsoft.com/office/drawing/2014/main" id="{966A983A-1A25-67B0-318D-05A5D9B9F13D}"/>
              </a:ext>
            </a:extLst>
          </p:cNvPr>
          <p:cNvGraphicFramePr/>
          <p:nvPr/>
        </p:nvGraphicFramePr>
        <p:xfrm>
          <a:off x="11516490" y="4370898"/>
          <a:ext cx="7347241" cy="1623033"/>
        </p:xfrm>
        <a:graphic>
          <a:graphicData uri="http://schemas.openxmlformats.org/drawingml/2006/table">
            <a:tbl>
              <a:tblPr/>
              <a:tblGrid>
                <a:gridCol w="66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5270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lrs.to.keep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lr.mean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Tspan12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0.382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Epha3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0.978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0.985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0.716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Nrcam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" name="Table 1-1">
            <a:extLst>
              <a:ext uri="{FF2B5EF4-FFF2-40B4-BE49-F238E27FC236}">
                <a16:creationId xmlns:a16="http://schemas.microsoft.com/office/drawing/2014/main" id="{77175F81-6DF7-0168-DF69-AB44EDB3EC56}"/>
              </a:ext>
            </a:extLst>
          </p:cNvPr>
          <p:cNvGraphicFramePr/>
          <p:nvPr/>
        </p:nvGraphicFramePr>
        <p:xfrm>
          <a:off x="11510140" y="6479769"/>
          <a:ext cx="7353588" cy="1637460"/>
        </p:xfrm>
        <a:graphic>
          <a:graphicData uri="http://schemas.openxmlformats.org/drawingml/2006/table">
            <a:tbl>
              <a:tblPr/>
              <a:tblGrid>
                <a:gridCol w="668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85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3833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global_mean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lrs.to.keep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LRscore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Tspan12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0.558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Epha3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0.978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Nrcam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0.589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Table 1-2">
            <a:extLst>
              <a:ext uri="{FF2B5EF4-FFF2-40B4-BE49-F238E27FC236}">
                <a16:creationId xmlns:a16="http://schemas.microsoft.com/office/drawing/2014/main" id="{73F54375-F72B-29E3-1CC8-00E47C15A18B}"/>
              </a:ext>
            </a:extLst>
          </p:cNvPr>
          <p:cNvGraphicFramePr/>
          <p:nvPr/>
        </p:nvGraphicFramePr>
        <p:xfrm>
          <a:off x="11490759" y="2268376"/>
          <a:ext cx="4032546" cy="1628628"/>
        </p:xfrm>
        <a:graphic>
          <a:graphicData uri="http://schemas.openxmlformats.org/drawingml/2006/table">
            <a:tbl>
              <a:tblPr/>
              <a:tblGrid>
                <a:gridCol w="672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0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0.0134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0.0124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0.0283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Vip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0.0164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Line">
            <a:extLst>
              <a:ext uri="{FF2B5EF4-FFF2-40B4-BE49-F238E27FC236}">
                <a16:creationId xmlns:a16="http://schemas.microsoft.com/office/drawing/2014/main" id="{88B280F5-3C24-2FF4-BFBC-C32AD829CA30}"/>
              </a:ext>
            </a:extLst>
          </p:cNvPr>
          <p:cNvSpPr/>
          <p:nvPr/>
        </p:nvSpPr>
        <p:spPr>
          <a:xfrm>
            <a:off x="8578352" y="2694339"/>
            <a:ext cx="2958956" cy="21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480" y="21600"/>
                </a:lnTo>
                <a:lnTo>
                  <a:pt x="12480" y="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5AC3C409-BE9F-B3D7-27D9-0B035893EF95}"/>
              </a:ext>
            </a:extLst>
          </p:cNvPr>
          <p:cNvSpPr/>
          <p:nvPr/>
        </p:nvSpPr>
        <p:spPr>
          <a:xfrm>
            <a:off x="8552459" y="5206395"/>
            <a:ext cx="2915732" cy="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486CFF9A-6228-9199-96FE-7E210A982478}"/>
              </a:ext>
            </a:extLst>
          </p:cNvPr>
          <p:cNvSpPr/>
          <p:nvPr/>
        </p:nvSpPr>
        <p:spPr>
          <a:xfrm>
            <a:off x="8610512" y="5577427"/>
            <a:ext cx="2799626" cy="1995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749" y="0"/>
                </a:lnTo>
                <a:lnTo>
                  <a:pt x="12749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2AD89-8F67-C949-8A66-42FF6BE9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814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D3BC315-2F6A-7217-0728-DACC766849B6}"/>
              </a:ext>
            </a:extLst>
          </p:cNvPr>
          <p:cNvSpPr/>
          <p:nvPr/>
        </p:nvSpPr>
        <p:spPr>
          <a:xfrm>
            <a:off x="3286922" y="3331430"/>
            <a:ext cx="6054632" cy="923578"/>
          </a:xfrm>
          <a:prstGeom prst="roundRect">
            <a:avLst>
              <a:gd name="adj" fmla="val 29356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40" name="Pvalb">
            <a:extLst>
              <a:ext uri="{FF2B5EF4-FFF2-40B4-BE49-F238E27FC236}">
                <a16:creationId xmlns:a16="http://schemas.microsoft.com/office/drawing/2014/main" id="{CC0D0EAA-A783-ECCA-CFD6-60DC266807B5}"/>
              </a:ext>
            </a:extLst>
          </p:cNvPr>
          <p:cNvSpPr/>
          <p:nvPr/>
        </p:nvSpPr>
        <p:spPr>
          <a:xfrm>
            <a:off x="3626163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Pvalb </a:t>
            </a:r>
          </a:p>
        </p:txBody>
      </p:sp>
      <p:sp>
        <p:nvSpPr>
          <p:cNvPr id="41" name="Vip">
            <a:extLst>
              <a:ext uri="{FF2B5EF4-FFF2-40B4-BE49-F238E27FC236}">
                <a16:creationId xmlns:a16="http://schemas.microsoft.com/office/drawing/2014/main" id="{22B3C151-19FE-74DE-4BFD-5CA72F67F147}"/>
              </a:ext>
            </a:extLst>
          </p:cNvPr>
          <p:cNvSpPr/>
          <p:nvPr/>
        </p:nvSpPr>
        <p:spPr>
          <a:xfrm>
            <a:off x="5020646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42" name="Sst">
            <a:extLst>
              <a:ext uri="{FF2B5EF4-FFF2-40B4-BE49-F238E27FC236}">
                <a16:creationId xmlns:a16="http://schemas.microsoft.com/office/drawing/2014/main" id="{2DB8CB6B-6809-BC56-E15C-D406A7948A6C}"/>
              </a:ext>
            </a:extLst>
          </p:cNvPr>
          <p:cNvSpPr/>
          <p:nvPr/>
        </p:nvSpPr>
        <p:spPr>
          <a:xfrm>
            <a:off x="6415129" y="3455487"/>
            <a:ext cx="1114391" cy="584201"/>
          </a:xfrm>
          <a:prstGeom prst="roundRect">
            <a:avLst>
              <a:gd name="adj" fmla="val 2869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43" name="Lamp5">
            <a:extLst>
              <a:ext uri="{FF2B5EF4-FFF2-40B4-BE49-F238E27FC236}">
                <a16:creationId xmlns:a16="http://schemas.microsoft.com/office/drawing/2014/main" id="{0B4E2A94-B784-5D58-0811-14EC051557D8}"/>
              </a:ext>
            </a:extLst>
          </p:cNvPr>
          <p:cNvSpPr/>
          <p:nvPr/>
        </p:nvSpPr>
        <p:spPr>
          <a:xfrm>
            <a:off x="7809612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44" name="500">
            <a:extLst>
              <a:ext uri="{FF2B5EF4-FFF2-40B4-BE49-F238E27FC236}">
                <a16:creationId xmlns:a16="http://schemas.microsoft.com/office/drawing/2014/main" id="{F95E2592-9ABB-C2C3-16FB-A4D813031DB7}"/>
              </a:ext>
            </a:extLst>
          </p:cNvPr>
          <p:cNvSpPr txBox="1"/>
          <p:nvPr/>
        </p:nvSpPr>
        <p:spPr>
          <a:xfrm>
            <a:off x="3977466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5" name="500">
            <a:extLst>
              <a:ext uri="{FF2B5EF4-FFF2-40B4-BE49-F238E27FC236}">
                <a16:creationId xmlns:a16="http://schemas.microsoft.com/office/drawing/2014/main" id="{CF32B442-5E5E-1108-6AEB-74AC71E43ADF}"/>
              </a:ext>
            </a:extLst>
          </p:cNvPr>
          <p:cNvSpPr txBox="1"/>
          <p:nvPr/>
        </p:nvSpPr>
        <p:spPr>
          <a:xfrm>
            <a:off x="5351441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6" name="500">
            <a:extLst>
              <a:ext uri="{FF2B5EF4-FFF2-40B4-BE49-F238E27FC236}">
                <a16:creationId xmlns:a16="http://schemas.microsoft.com/office/drawing/2014/main" id="{B4CFEC61-2173-50BB-F7F3-C2E565FAF3EB}"/>
              </a:ext>
            </a:extLst>
          </p:cNvPr>
          <p:cNvSpPr txBox="1"/>
          <p:nvPr/>
        </p:nvSpPr>
        <p:spPr>
          <a:xfrm>
            <a:off x="8160915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7" name="500">
            <a:extLst>
              <a:ext uri="{FF2B5EF4-FFF2-40B4-BE49-F238E27FC236}">
                <a16:creationId xmlns:a16="http://schemas.microsoft.com/office/drawing/2014/main" id="{8A746D16-786D-65BE-E358-BF11893F3AEC}"/>
              </a:ext>
            </a:extLst>
          </p:cNvPr>
          <p:cNvSpPr txBox="1"/>
          <p:nvPr/>
        </p:nvSpPr>
        <p:spPr>
          <a:xfrm>
            <a:off x="6766432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9" name="Rounded Rectangle">
            <a:extLst>
              <a:ext uri="{FF2B5EF4-FFF2-40B4-BE49-F238E27FC236}">
                <a16:creationId xmlns:a16="http://schemas.microsoft.com/office/drawing/2014/main" id="{481767EE-E5DE-8834-7FDB-1F8F1ECA5CF7}"/>
              </a:ext>
            </a:extLst>
          </p:cNvPr>
          <p:cNvSpPr/>
          <p:nvPr/>
        </p:nvSpPr>
        <p:spPr>
          <a:xfrm>
            <a:off x="3982446" y="4469028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LIANA">
            <a:extLst>
              <a:ext uri="{FF2B5EF4-FFF2-40B4-BE49-F238E27FC236}">
                <a16:creationId xmlns:a16="http://schemas.microsoft.com/office/drawing/2014/main" id="{4458DDC5-8572-C26B-0CC2-A597D74A7221}"/>
              </a:ext>
            </a:extLst>
          </p:cNvPr>
          <p:cNvSpPr/>
          <p:nvPr/>
        </p:nvSpPr>
        <p:spPr>
          <a:xfrm>
            <a:off x="4438832" y="4829118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</a:t>
            </a:r>
            <a:r>
              <a:t> </a:t>
            </a:r>
          </a:p>
        </p:txBody>
      </p:sp>
      <p:sp>
        <p:nvSpPr>
          <p:cNvPr id="51" name="Cell_chat">
            <a:extLst>
              <a:ext uri="{FF2B5EF4-FFF2-40B4-BE49-F238E27FC236}">
                <a16:creationId xmlns:a16="http://schemas.microsoft.com/office/drawing/2014/main" id="{97E0CF5F-DF7D-3B7C-20D5-F4D03687373B}"/>
              </a:ext>
            </a:extLst>
          </p:cNvPr>
          <p:cNvSpPr/>
          <p:nvPr/>
        </p:nvSpPr>
        <p:spPr>
          <a:xfrm>
            <a:off x="6901165" y="4639954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Cell_chat</a:t>
            </a:r>
            <a:r>
              <a:t> </a:t>
            </a:r>
          </a:p>
        </p:txBody>
      </p:sp>
      <p:sp>
        <p:nvSpPr>
          <p:cNvPr id="52" name="Cellphone">
            <a:extLst>
              <a:ext uri="{FF2B5EF4-FFF2-40B4-BE49-F238E27FC236}">
                <a16:creationId xmlns:a16="http://schemas.microsoft.com/office/drawing/2014/main" id="{5C9A551F-5DFC-1147-C941-A6C81C767711}"/>
              </a:ext>
            </a:extLst>
          </p:cNvPr>
          <p:cNvSpPr/>
          <p:nvPr/>
        </p:nvSpPr>
        <p:spPr>
          <a:xfrm>
            <a:off x="6901165" y="5032836"/>
            <a:ext cx="1596645" cy="347119"/>
          </a:xfrm>
          <a:prstGeom prst="roundRect">
            <a:avLst>
              <a:gd name="adj" fmla="val 48295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Cellphone</a:t>
            </a:r>
          </a:p>
        </p:txBody>
      </p:sp>
      <p:sp>
        <p:nvSpPr>
          <p:cNvPr id="53" name="Sca">
            <a:extLst>
              <a:ext uri="{FF2B5EF4-FFF2-40B4-BE49-F238E27FC236}">
                <a16:creationId xmlns:a16="http://schemas.microsoft.com/office/drawing/2014/main" id="{4DF025B4-5DB5-AB33-0F5B-CA79E530E097}"/>
              </a:ext>
            </a:extLst>
          </p:cNvPr>
          <p:cNvSpPr/>
          <p:nvPr/>
        </p:nvSpPr>
        <p:spPr>
          <a:xfrm>
            <a:off x="6901165" y="5421542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Sca</a:t>
            </a:r>
            <a:endParaRPr/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graphicFrame>
        <p:nvGraphicFramePr>
          <p:cNvPr id="55" name="Table 1">
            <a:extLst>
              <a:ext uri="{FF2B5EF4-FFF2-40B4-BE49-F238E27FC236}">
                <a16:creationId xmlns:a16="http://schemas.microsoft.com/office/drawing/2014/main" id="{966A983A-1A25-67B0-318D-05A5D9B9F13D}"/>
              </a:ext>
            </a:extLst>
          </p:cNvPr>
          <p:cNvGraphicFramePr/>
          <p:nvPr/>
        </p:nvGraphicFramePr>
        <p:xfrm>
          <a:off x="11516490" y="4370898"/>
          <a:ext cx="7347241" cy="1623033"/>
        </p:xfrm>
        <a:graphic>
          <a:graphicData uri="http://schemas.openxmlformats.org/drawingml/2006/table">
            <a:tbl>
              <a:tblPr/>
              <a:tblGrid>
                <a:gridCol w="667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79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5270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lrs.to.keep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lr.mean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  <a:lnT w="12700">
                      <a:solidFill>
                        <a:srgbClr val="4D4D4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Tspan12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0.382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Epha3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0.978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0.985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0.716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491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4D4D4D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Nrcam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4D4D4D"/>
                      </a:solidFill>
                      <a:miter lim="400000"/>
                    </a:lnR>
                    <a:lnB w="12700">
                      <a:solidFill>
                        <a:srgbClr val="4D4D4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" name="Table 1-1">
            <a:extLst>
              <a:ext uri="{FF2B5EF4-FFF2-40B4-BE49-F238E27FC236}">
                <a16:creationId xmlns:a16="http://schemas.microsoft.com/office/drawing/2014/main" id="{77175F81-6DF7-0168-DF69-AB44EDB3EC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116850"/>
              </p:ext>
            </p:extLst>
          </p:nvPr>
        </p:nvGraphicFramePr>
        <p:xfrm>
          <a:off x="11510139" y="6479769"/>
          <a:ext cx="7153421" cy="1637460"/>
        </p:xfrm>
        <a:graphic>
          <a:graphicData uri="http://schemas.openxmlformats.org/drawingml/2006/table">
            <a:tbl>
              <a:tblPr/>
              <a:tblGrid>
                <a:gridCol w="65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0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3833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ligand.prop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receptor.expr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global_mean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lrs.to.keep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LRscore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Tspan12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0.0492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0.558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Epha3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0.978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300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Adam10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Nrcam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0.0632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0.145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0.589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Table 1-2">
            <a:extLst>
              <a:ext uri="{FF2B5EF4-FFF2-40B4-BE49-F238E27FC236}">
                <a16:creationId xmlns:a16="http://schemas.microsoft.com/office/drawing/2014/main" id="{73F54375-F72B-29E3-1CC8-00E47C15A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647169"/>
              </p:ext>
            </p:extLst>
          </p:nvPr>
        </p:nvGraphicFramePr>
        <p:xfrm>
          <a:off x="11490759" y="2268376"/>
          <a:ext cx="4714866" cy="1616685"/>
        </p:xfrm>
        <a:graphic>
          <a:graphicData uri="http://schemas.openxmlformats.org/drawingml/2006/table">
            <a:tbl>
              <a:tblPr/>
              <a:tblGrid>
                <a:gridCol w="78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5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5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b="1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0.0134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0.0124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0.0283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37"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Vip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noFill/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Egfr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0.0164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Line">
            <a:extLst>
              <a:ext uri="{FF2B5EF4-FFF2-40B4-BE49-F238E27FC236}">
                <a16:creationId xmlns:a16="http://schemas.microsoft.com/office/drawing/2014/main" id="{88B280F5-3C24-2FF4-BFBC-C32AD829CA30}"/>
              </a:ext>
            </a:extLst>
          </p:cNvPr>
          <p:cNvSpPr/>
          <p:nvPr/>
        </p:nvSpPr>
        <p:spPr>
          <a:xfrm>
            <a:off x="8578352" y="2694339"/>
            <a:ext cx="2958956" cy="2130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2480" y="21600"/>
                </a:lnTo>
                <a:lnTo>
                  <a:pt x="12480" y="0"/>
                </a:lnTo>
                <a:lnTo>
                  <a:pt x="21600" y="0"/>
                </a:lnTo>
              </a:path>
            </a:pathLst>
          </a:cu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9" name="Line">
            <a:extLst>
              <a:ext uri="{FF2B5EF4-FFF2-40B4-BE49-F238E27FC236}">
                <a16:creationId xmlns:a16="http://schemas.microsoft.com/office/drawing/2014/main" id="{5AC3C409-BE9F-B3D7-27D9-0B035893EF95}"/>
              </a:ext>
            </a:extLst>
          </p:cNvPr>
          <p:cNvSpPr/>
          <p:nvPr/>
        </p:nvSpPr>
        <p:spPr>
          <a:xfrm>
            <a:off x="8552459" y="5206395"/>
            <a:ext cx="2915732" cy="1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0" name="Line">
            <a:extLst>
              <a:ext uri="{FF2B5EF4-FFF2-40B4-BE49-F238E27FC236}">
                <a16:creationId xmlns:a16="http://schemas.microsoft.com/office/drawing/2014/main" id="{486CFF9A-6228-9199-96FE-7E210A982478}"/>
              </a:ext>
            </a:extLst>
          </p:cNvPr>
          <p:cNvSpPr/>
          <p:nvPr/>
        </p:nvSpPr>
        <p:spPr>
          <a:xfrm>
            <a:off x="8610512" y="5577427"/>
            <a:ext cx="2799626" cy="1995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749" y="0"/>
                </a:lnTo>
                <a:lnTo>
                  <a:pt x="12749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2AD89-8F67-C949-8A66-42FF6BE98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33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C7FD4-7548-4170-EE52-6EE4E1B24DA8}"/>
              </a:ext>
            </a:extLst>
          </p:cNvPr>
          <p:cNvSpPr/>
          <p:nvPr/>
        </p:nvSpPr>
        <p:spPr>
          <a:xfrm>
            <a:off x="11505197" y="2295746"/>
            <a:ext cx="782116" cy="16341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5CAD7-AE0C-7963-D448-86A37ACB84D3}"/>
              </a:ext>
            </a:extLst>
          </p:cNvPr>
          <p:cNvSpPr/>
          <p:nvPr/>
        </p:nvSpPr>
        <p:spPr>
          <a:xfrm>
            <a:off x="13057156" y="2266966"/>
            <a:ext cx="782116" cy="16341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FB867-D5A5-ACB5-C631-0C6EF89FB14E}"/>
              </a:ext>
            </a:extLst>
          </p:cNvPr>
          <p:cNvSpPr/>
          <p:nvPr/>
        </p:nvSpPr>
        <p:spPr>
          <a:xfrm>
            <a:off x="11516490" y="4339145"/>
            <a:ext cx="656460" cy="16341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86E9A-28CE-6271-45B1-ADB35B36A08C}"/>
              </a:ext>
            </a:extLst>
          </p:cNvPr>
          <p:cNvSpPr/>
          <p:nvPr/>
        </p:nvSpPr>
        <p:spPr>
          <a:xfrm>
            <a:off x="12855589" y="4339146"/>
            <a:ext cx="656461" cy="16341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66FDE-2754-B1F3-233A-892C575A42E1}"/>
              </a:ext>
            </a:extLst>
          </p:cNvPr>
          <p:cNvSpPr/>
          <p:nvPr/>
        </p:nvSpPr>
        <p:spPr>
          <a:xfrm>
            <a:off x="11522840" y="6500414"/>
            <a:ext cx="576631" cy="163746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2D7E6-0CC7-241B-53FE-B21DC2E63209}"/>
              </a:ext>
            </a:extLst>
          </p:cNvPr>
          <p:cNvSpPr/>
          <p:nvPr/>
        </p:nvSpPr>
        <p:spPr>
          <a:xfrm>
            <a:off x="12795875" y="6492188"/>
            <a:ext cx="656461" cy="1625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0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D3BC315-2F6A-7217-0728-DACC766849B6}"/>
              </a:ext>
            </a:extLst>
          </p:cNvPr>
          <p:cNvSpPr/>
          <p:nvPr/>
        </p:nvSpPr>
        <p:spPr>
          <a:xfrm>
            <a:off x="3286922" y="3331430"/>
            <a:ext cx="6054632" cy="923578"/>
          </a:xfrm>
          <a:prstGeom prst="roundRect">
            <a:avLst>
              <a:gd name="adj" fmla="val 29356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40" name="Pvalb">
            <a:extLst>
              <a:ext uri="{FF2B5EF4-FFF2-40B4-BE49-F238E27FC236}">
                <a16:creationId xmlns:a16="http://schemas.microsoft.com/office/drawing/2014/main" id="{CC0D0EAA-A783-ECCA-CFD6-60DC266807B5}"/>
              </a:ext>
            </a:extLst>
          </p:cNvPr>
          <p:cNvSpPr/>
          <p:nvPr/>
        </p:nvSpPr>
        <p:spPr>
          <a:xfrm>
            <a:off x="3626163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Pvalb </a:t>
            </a:r>
          </a:p>
        </p:txBody>
      </p:sp>
      <p:sp>
        <p:nvSpPr>
          <p:cNvPr id="41" name="Vip">
            <a:extLst>
              <a:ext uri="{FF2B5EF4-FFF2-40B4-BE49-F238E27FC236}">
                <a16:creationId xmlns:a16="http://schemas.microsoft.com/office/drawing/2014/main" id="{22B3C151-19FE-74DE-4BFD-5CA72F67F147}"/>
              </a:ext>
            </a:extLst>
          </p:cNvPr>
          <p:cNvSpPr/>
          <p:nvPr/>
        </p:nvSpPr>
        <p:spPr>
          <a:xfrm>
            <a:off x="5020646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42" name="Sst">
            <a:extLst>
              <a:ext uri="{FF2B5EF4-FFF2-40B4-BE49-F238E27FC236}">
                <a16:creationId xmlns:a16="http://schemas.microsoft.com/office/drawing/2014/main" id="{2DB8CB6B-6809-BC56-E15C-D406A7948A6C}"/>
              </a:ext>
            </a:extLst>
          </p:cNvPr>
          <p:cNvSpPr/>
          <p:nvPr/>
        </p:nvSpPr>
        <p:spPr>
          <a:xfrm>
            <a:off x="6415129" y="3455487"/>
            <a:ext cx="1114391" cy="584201"/>
          </a:xfrm>
          <a:prstGeom prst="roundRect">
            <a:avLst>
              <a:gd name="adj" fmla="val 2869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43" name="Lamp5">
            <a:extLst>
              <a:ext uri="{FF2B5EF4-FFF2-40B4-BE49-F238E27FC236}">
                <a16:creationId xmlns:a16="http://schemas.microsoft.com/office/drawing/2014/main" id="{0B4E2A94-B784-5D58-0811-14EC051557D8}"/>
              </a:ext>
            </a:extLst>
          </p:cNvPr>
          <p:cNvSpPr/>
          <p:nvPr/>
        </p:nvSpPr>
        <p:spPr>
          <a:xfrm>
            <a:off x="7809612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44" name="500">
            <a:extLst>
              <a:ext uri="{FF2B5EF4-FFF2-40B4-BE49-F238E27FC236}">
                <a16:creationId xmlns:a16="http://schemas.microsoft.com/office/drawing/2014/main" id="{F95E2592-9ABB-C2C3-16FB-A4D813031DB7}"/>
              </a:ext>
            </a:extLst>
          </p:cNvPr>
          <p:cNvSpPr txBox="1"/>
          <p:nvPr/>
        </p:nvSpPr>
        <p:spPr>
          <a:xfrm>
            <a:off x="3977466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5" name="500">
            <a:extLst>
              <a:ext uri="{FF2B5EF4-FFF2-40B4-BE49-F238E27FC236}">
                <a16:creationId xmlns:a16="http://schemas.microsoft.com/office/drawing/2014/main" id="{CF32B442-5E5E-1108-6AEB-74AC71E43ADF}"/>
              </a:ext>
            </a:extLst>
          </p:cNvPr>
          <p:cNvSpPr txBox="1"/>
          <p:nvPr/>
        </p:nvSpPr>
        <p:spPr>
          <a:xfrm>
            <a:off x="5351441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6" name="500">
            <a:extLst>
              <a:ext uri="{FF2B5EF4-FFF2-40B4-BE49-F238E27FC236}">
                <a16:creationId xmlns:a16="http://schemas.microsoft.com/office/drawing/2014/main" id="{B4CFEC61-2173-50BB-F7F3-C2E565FAF3EB}"/>
              </a:ext>
            </a:extLst>
          </p:cNvPr>
          <p:cNvSpPr txBox="1"/>
          <p:nvPr/>
        </p:nvSpPr>
        <p:spPr>
          <a:xfrm>
            <a:off x="8160915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7" name="500">
            <a:extLst>
              <a:ext uri="{FF2B5EF4-FFF2-40B4-BE49-F238E27FC236}">
                <a16:creationId xmlns:a16="http://schemas.microsoft.com/office/drawing/2014/main" id="{8A746D16-786D-65BE-E358-BF11893F3AEC}"/>
              </a:ext>
            </a:extLst>
          </p:cNvPr>
          <p:cNvSpPr txBox="1"/>
          <p:nvPr/>
        </p:nvSpPr>
        <p:spPr>
          <a:xfrm>
            <a:off x="6766432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9" name="Rounded Rectangle">
            <a:extLst>
              <a:ext uri="{FF2B5EF4-FFF2-40B4-BE49-F238E27FC236}">
                <a16:creationId xmlns:a16="http://schemas.microsoft.com/office/drawing/2014/main" id="{481767EE-E5DE-8834-7FDB-1F8F1ECA5CF7}"/>
              </a:ext>
            </a:extLst>
          </p:cNvPr>
          <p:cNvSpPr/>
          <p:nvPr/>
        </p:nvSpPr>
        <p:spPr>
          <a:xfrm>
            <a:off x="3982446" y="4469028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LIANA">
            <a:extLst>
              <a:ext uri="{FF2B5EF4-FFF2-40B4-BE49-F238E27FC236}">
                <a16:creationId xmlns:a16="http://schemas.microsoft.com/office/drawing/2014/main" id="{4458DDC5-8572-C26B-0CC2-A597D74A7221}"/>
              </a:ext>
            </a:extLst>
          </p:cNvPr>
          <p:cNvSpPr/>
          <p:nvPr/>
        </p:nvSpPr>
        <p:spPr>
          <a:xfrm>
            <a:off x="4438832" y="4829118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</a:t>
            </a:r>
            <a:r>
              <a:t> </a:t>
            </a:r>
          </a:p>
        </p:txBody>
      </p:sp>
      <p:sp>
        <p:nvSpPr>
          <p:cNvPr id="51" name="Cell_chat">
            <a:extLst>
              <a:ext uri="{FF2B5EF4-FFF2-40B4-BE49-F238E27FC236}">
                <a16:creationId xmlns:a16="http://schemas.microsoft.com/office/drawing/2014/main" id="{97E0CF5F-DF7D-3B7C-20D5-F4D03687373B}"/>
              </a:ext>
            </a:extLst>
          </p:cNvPr>
          <p:cNvSpPr/>
          <p:nvPr/>
        </p:nvSpPr>
        <p:spPr>
          <a:xfrm>
            <a:off x="6901165" y="4639954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Cell_chat</a:t>
            </a:r>
            <a:r>
              <a:t> </a:t>
            </a:r>
          </a:p>
        </p:txBody>
      </p:sp>
      <p:sp>
        <p:nvSpPr>
          <p:cNvPr id="52" name="Cellphone">
            <a:extLst>
              <a:ext uri="{FF2B5EF4-FFF2-40B4-BE49-F238E27FC236}">
                <a16:creationId xmlns:a16="http://schemas.microsoft.com/office/drawing/2014/main" id="{5C9A551F-5DFC-1147-C941-A6C81C767711}"/>
              </a:ext>
            </a:extLst>
          </p:cNvPr>
          <p:cNvSpPr/>
          <p:nvPr/>
        </p:nvSpPr>
        <p:spPr>
          <a:xfrm>
            <a:off x="6901165" y="5032836"/>
            <a:ext cx="1596645" cy="347119"/>
          </a:xfrm>
          <a:prstGeom prst="roundRect">
            <a:avLst>
              <a:gd name="adj" fmla="val 48295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Cellphone</a:t>
            </a:r>
          </a:p>
        </p:txBody>
      </p:sp>
      <p:sp>
        <p:nvSpPr>
          <p:cNvPr id="53" name="Sca">
            <a:extLst>
              <a:ext uri="{FF2B5EF4-FFF2-40B4-BE49-F238E27FC236}">
                <a16:creationId xmlns:a16="http://schemas.microsoft.com/office/drawing/2014/main" id="{4DF025B4-5DB5-AB33-0F5B-CA79E530E097}"/>
              </a:ext>
            </a:extLst>
          </p:cNvPr>
          <p:cNvSpPr/>
          <p:nvPr/>
        </p:nvSpPr>
        <p:spPr>
          <a:xfrm>
            <a:off x="6901165" y="5421542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Sca</a:t>
            </a:r>
            <a:endParaRPr/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01E9B467-855A-FBAB-DA4E-D31E1F551B1A}"/>
              </a:ext>
            </a:extLst>
          </p:cNvPr>
          <p:cNvSpPr/>
          <p:nvPr/>
        </p:nvSpPr>
        <p:spPr>
          <a:xfrm>
            <a:off x="3982446" y="6041143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" name="Aggregate scores from the 3 methods">
            <a:extLst>
              <a:ext uri="{FF2B5EF4-FFF2-40B4-BE49-F238E27FC236}">
                <a16:creationId xmlns:a16="http://schemas.microsoft.com/office/drawing/2014/main" id="{26819362-4F46-7398-9C25-7537E92E448D}"/>
              </a:ext>
            </a:extLst>
          </p:cNvPr>
          <p:cNvSpPr txBox="1"/>
          <p:nvPr/>
        </p:nvSpPr>
        <p:spPr>
          <a:xfrm>
            <a:off x="815416" y="6308721"/>
            <a:ext cx="2168244" cy="100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Aggregate scores from the 3 methods</a:t>
            </a: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0ECF5FCF-5D5C-8786-7A92-838F23AEF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06412"/>
              </p:ext>
            </p:extLst>
          </p:nvPr>
        </p:nvGraphicFramePr>
        <p:xfrm>
          <a:off x="11416529" y="5101373"/>
          <a:ext cx="7447212" cy="3223280"/>
        </p:xfrm>
        <a:graphic>
          <a:graphicData uri="http://schemas.openxmlformats.org/drawingml/2006/table">
            <a:tbl>
              <a:tblPr/>
              <a:tblGrid>
                <a:gridCol w="620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aggregate_rank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mean_rank</a:t>
                      </a:r>
                      <a:endParaRPr sz="11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call_cellchat.pval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call_cellchat.rank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cellphonedb.pvalue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cellphonedb.rank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sca.LRscore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sca.rank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Cntn1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86.66667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0.853760711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153.8333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0.692454958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0.0042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0.685291037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Cntn1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0.0019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139.8333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263.5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0.845365391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Lamc1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Itga9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141.1667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0.718608224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297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149.1667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0.698217147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0.692983726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Itga9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0.0064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0.645009063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Line">
            <a:extLst>
              <a:ext uri="{FF2B5EF4-FFF2-40B4-BE49-F238E27FC236}">
                <a16:creationId xmlns:a16="http://schemas.microsoft.com/office/drawing/2014/main" id="{10CE2492-4B39-91F4-E26A-230844ED4D3A}"/>
              </a:ext>
            </a:extLst>
          </p:cNvPr>
          <p:cNvSpPr/>
          <p:nvPr/>
        </p:nvSpPr>
        <p:spPr>
          <a:xfrm>
            <a:off x="8817293" y="6813167"/>
            <a:ext cx="2599236" cy="0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" name="LIANA aggregate">
            <a:extLst>
              <a:ext uri="{FF2B5EF4-FFF2-40B4-BE49-F238E27FC236}">
                <a16:creationId xmlns:a16="http://schemas.microsoft.com/office/drawing/2014/main" id="{8B662BA6-66BB-3010-5A3D-C3305E5E6127}"/>
              </a:ext>
            </a:extLst>
          </p:cNvPr>
          <p:cNvSpPr/>
          <p:nvPr/>
        </p:nvSpPr>
        <p:spPr>
          <a:xfrm>
            <a:off x="4493719" y="6388372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 aggregate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7AACC9-332C-3DE6-E43B-88F4E9A8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44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sp>
        <p:nvSpPr>
          <p:cNvPr id="4" name="Aggregate scores from the 3 methods">
            <a:extLst>
              <a:ext uri="{FF2B5EF4-FFF2-40B4-BE49-F238E27FC236}">
                <a16:creationId xmlns:a16="http://schemas.microsoft.com/office/drawing/2014/main" id="{26819362-4F46-7398-9C25-7537E92E448D}"/>
              </a:ext>
            </a:extLst>
          </p:cNvPr>
          <p:cNvSpPr txBox="1"/>
          <p:nvPr/>
        </p:nvSpPr>
        <p:spPr>
          <a:xfrm>
            <a:off x="815416" y="6308721"/>
            <a:ext cx="2168244" cy="100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Aggregate scores from the 3 methods</a:t>
            </a: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BD3BC315-2F6A-7217-0728-DACC766849B6}"/>
              </a:ext>
            </a:extLst>
          </p:cNvPr>
          <p:cNvSpPr/>
          <p:nvPr/>
        </p:nvSpPr>
        <p:spPr>
          <a:xfrm>
            <a:off x="3286922" y="3331430"/>
            <a:ext cx="6054632" cy="923578"/>
          </a:xfrm>
          <a:prstGeom prst="roundRect">
            <a:avLst>
              <a:gd name="adj" fmla="val 29356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Pvalb">
            <a:extLst>
              <a:ext uri="{FF2B5EF4-FFF2-40B4-BE49-F238E27FC236}">
                <a16:creationId xmlns:a16="http://schemas.microsoft.com/office/drawing/2014/main" id="{CC0D0EAA-A783-ECCA-CFD6-60DC266807B5}"/>
              </a:ext>
            </a:extLst>
          </p:cNvPr>
          <p:cNvSpPr/>
          <p:nvPr/>
        </p:nvSpPr>
        <p:spPr>
          <a:xfrm>
            <a:off x="3626163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Pvalb </a:t>
            </a:r>
          </a:p>
        </p:txBody>
      </p:sp>
      <p:sp>
        <p:nvSpPr>
          <p:cNvPr id="41" name="Vip">
            <a:extLst>
              <a:ext uri="{FF2B5EF4-FFF2-40B4-BE49-F238E27FC236}">
                <a16:creationId xmlns:a16="http://schemas.microsoft.com/office/drawing/2014/main" id="{22B3C151-19FE-74DE-4BFD-5CA72F67F147}"/>
              </a:ext>
            </a:extLst>
          </p:cNvPr>
          <p:cNvSpPr/>
          <p:nvPr/>
        </p:nvSpPr>
        <p:spPr>
          <a:xfrm>
            <a:off x="5020646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42" name="Sst">
            <a:extLst>
              <a:ext uri="{FF2B5EF4-FFF2-40B4-BE49-F238E27FC236}">
                <a16:creationId xmlns:a16="http://schemas.microsoft.com/office/drawing/2014/main" id="{2DB8CB6B-6809-BC56-E15C-D406A7948A6C}"/>
              </a:ext>
            </a:extLst>
          </p:cNvPr>
          <p:cNvSpPr/>
          <p:nvPr/>
        </p:nvSpPr>
        <p:spPr>
          <a:xfrm>
            <a:off x="6415129" y="3455487"/>
            <a:ext cx="1114391" cy="584201"/>
          </a:xfrm>
          <a:prstGeom prst="roundRect">
            <a:avLst>
              <a:gd name="adj" fmla="val 2869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43" name="Lamp5">
            <a:extLst>
              <a:ext uri="{FF2B5EF4-FFF2-40B4-BE49-F238E27FC236}">
                <a16:creationId xmlns:a16="http://schemas.microsoft.com/office/drawing/2014/main" id="{0B4E2A94-B784-5D58-0811-14EC051557D8}"/>
              </a:ext>
            </a:extLst>
          </p:cNvPr>
          <p:cNvSpPr/>
          <p:nvPr/>
        </p:nvSpPr>
        <p:spPr>
          <a:xfrm>
            <a:off x="7809612" y="3455487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44" name="500">
            <a:extLst>
              <a:ext uri="{FF2B5EF4-FFF2-40B4-BE49-F238E27FC236}">
                <a16:creationId xmlns:a16="http://schemas.microsoft.com/office/drawing/2014/main" id="{F95E2592-9ABB-C2C3-16FB-A4D813031DB7}"/>
              </a:ext>
            </a:extLst>
          </p:cNvPr>
          <p:cNvSpPr txBox="1"/>
          <p:nvPr/>
        </p:nvSpPr>
        <p:spPr>
          <a:xfrm>
            <a:off x="3977466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5" name="500">
            <a:extLst>
              <a:ext uri="{FF2B5EF4-FFF2-40B4-BE49-F238E27FC236}">
                <a16:creationId xmlns:a16="http://schemas.microsoft.com/office/drawing/2014/main" id="{CF32B442-5E5E-1108-6AEB-74AC71E43ADF}"/>
              </a:ext>
            </a:extLst>
          </p:cNvPr>
          <p:cNvSpPr txBox="1"/>
          <p:nvPr/>
        </p:nvSpPr>
        <p:spPr>
          <a:xfrm>
            <a:off x="5351441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6" name="500">
            <a:extLst>
              <a:ext uri="{FF2B5EF4-FFF2-40B4-BE49-F238E27FC236}">
                <a16:creationId xmlns:a16="http://schemas.microsoft.com/office/drawing/2014/main" id="{B4CFEC61-2173-50BB-F7F3-C2E565FAF3EB}"/>
              </a:ext>
            </a:extLst>
          </p:cNvPr>
          <p:cNvSpPr txBox="1"/>
          <p:nvPr/>
        </p:nvSpPr>
        <p:spPr>
          <a:xfrm>
            <a:off x="8160915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7" name="500">
            <a:extLst>
              <a:ext uri="{FF2B5EF4-FFF2-40B4-BE49-F238E27FC236}">
                <a16:creationId xmlns:a16="http://schemas.microsoft.com/office/drawing/2014/main" id="{8A746D16-786D-65BE-E358-BF11893F3AEC}"/>
              </a:ext>
            </a:extLst>
          </p:cNvPr>
          <p:cNvSpPr txBox="1"/>
          <p:nvPr/>
        </p:nvSpPr>
        <p:spPr>
          <a:xfrm>
            <a:off x="6766432" y="3760153"/>
            <a:ext cx="41178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500</a:t>
            </a:r>
          </a:p>
        </p:txBody>
      </p:sp>
      <p:sp>
        <p:nvSpPr>
          <p:cNvPr id="49" name="Rounded Rectangle">
            <a:extLst>
              <a:ext uri="{FF2B5EF4-FFF2-40B4-BE49-F238E27FC236}">
                <a16:creationId xmlns:a16="http://schemas.microsoft.com/office/drawing/2014/main" id="{481767EE-E5DE-8834-7FDB-1F8F1ECA5CF7}"/>
              </a:ext>
            </a:extLst>
          </p:cNvPr>
          <p:cNvSpPr/>
          <p:nvPr/>
        </p:nvSpPr>
        <p:spPr>
          <a:xfrm>
            <a:off x="3982446" y="4469028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LIANA">
            <a:extLst>
              <a:ext uri="{FF2B5EF4-FFF2-40B4-BE49-F238E27FC236}">
                <a16:creationId xmlns:a16="http://schemas.microsoft.com/office/drawing/2014/main" id="{4458DDC5-8572-C26B-0CC2-A597D74A7221}"/>
              </a:ext>
            </a:extLst>
          </p:cNvPr>
          <p:cNvSpPr/>
          <p:nvPr/>
        </p:nvSpPr>
        <p:spPr>
          <a:xfrm>
            <a:off x="4438832" y="4829118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</a:t>
            </a:r>
            <a:r>
              <a:t> </a:t>
            </a:r>
          </a:p>
        </p:txBody>
      </p:sp>
      <p:sp>
        <p:nvSpPr>
          <p:cNvPr id="51" name="Cell_chat">
            <a:extLst>
              <a:ext uri="{FF2B5EF4-FFF2-40B4-BE49-F238E27FC236}">
                <a16:creationId xmlns:a16="http://schemas.microsoft.com/office/drawing/2014/main" id="{97E0CF5F-DF7D-3B7C-20D5-F4D03687373B}"/>
              </a:ext>
            </a:extLst>
          </p:cNvPr>
          <p:cNvSpPr/>
          <p:nvPr/>
        </p:nvSpPr>
        <p:spPr>
          <a:xfrm>
            <a:off x="6901165" y="4639954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Cell_chat</a:t>
            </a:r>
            <a:r>
              <a:t> </a:t>
            </a:r>
          </a:p>
        </p:txBody>
      </p:sp>
      <p:sp>
        <p:nvSpPr>
          <p:cNvPr id="52" name="Cellphone">
            <a:extLst>
              <a:ext uri="{FF2B5EF4-FFF2-40B4-BE49-F238E27FC236}">
                <a16:creationId xmlns:a16="http://schemas.microsoft.com/office/drawing/2014/main" id="{5C9A551F-5DFC-1147-C941-A6C81C767711}"/>
              </a:ext>
            </a:extLst>
          </p:cNvPr>
          <p:cNvSpPr/>
          <p:nvPr/>
        </p:nvSpPr>
        <p:spPr>
          <a:xfrm>
            <a:off x="6901165" y="5032836"/>
            <a:ext cx="1596645" cy="347119"/>
          </a:xfrm>
          <a:prstGeom prst="roundRect">
            <a:avLst>
              <a:gd name="adj" fmla="val 48295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Cellphone</a:t>
            </a:r>
          </a:p>
        </p:txBody>
      </p:sp>
      <p:sp>
        <p:nvSpPr>
          <p:cNvPr id="53" name="Sca">
            <a:extLst>
              <a:ext uri="{FF2B5EF4-FFF2-40B4-BE49-F238E27FC236}">
                <a16:creationId xmlns:a16="http://schemas.microsoft.com/office/drawing/2014/main" id="{4DF025B4-5DB5-AB33-0F5B-CA79E530E097}"/>
              </a:ext>
            </a:extLst>
          </p:cNvPr>
          <p:cNvSpPr/>
          <p:nvPr/>
        </p:nvSpPr>
        <p:spPr>
          <a:xfrm>
            <a:off x="6901165" y="5421542"/>
            <a:ext cx="1596645" cy="347118"/>
          </a:xfrm>
          <a:prstGeom prst="roundRect">
            <a:avLst>
              <a:gd name="adj" fmla="val 48295"/>
            </a:avLst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Sca</a:t>
            </a:r>
            <a:endParaRPr/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01E9B467-855A-FBAB-DA4E-D31E1F551B1A}"/>
              </a:ext>
            </a:extLst>
          </p:cNvPr>
          <p:cNvSpPr/>
          <p:nvPr/>
        </p:nvSpPr>
        <p:spPr>
          <a:xfrm>
            <a:off x="3982446" y="6041143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LIANA aggregate">
            <a:extLst>
              <a:ext uri="{FF2B5EF4-FFF2-40B4-BE49-F238E27FC236}">
                <a16:creationId xmlns:a16="http://schemas.microsoft.com/office/drawing/2014/main" id="{D082265C-9A11-7130-14E5-843058EC66F6}"/>
              </a:ext>
            </a:extLst>
          </p:cNvPr>
          <p:cNvSpPr/>
          <p:nvPr/>
        </p:nvSpPr>
        <p:spPr>
          <a:xfrm>
            <a:off x="4493719" y="6388372"/>
            <a:ext cx="2168244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sz="1600"/>
              <a:t>LIANA aggregate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E9C23A83-63E7-E0FE-7897-278DEC332314}"/>
              </a:ext>
            </a:extLst>
          </p:cNvPr>
          <p:cNvSpPr/>
          <p:nvPr/>
        </p:nvSpPr>
        <p:spPr>
          <a:xfrm>
            <a:off x="3984983" y="7613258"/>
            <a:ext cx="4866213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" name="Self interactions…">
            <a:extLst>
              <a:ext uri="{FF2B5EF4-FFF2-40B4-BE49-F238E27FC236}">
                <a16:creationId xmlns:a16="http://schemas.microsoft.com/office/drawing/2014/main" id="{14A4E440-27D3-1215-1077-076FEAECB0FA}"/>
              </a:ext>
            </a:extLst>
          </p:cNvPr>
          <p:cNvSpPr txBox="1"/>
          <p:nvPr/>
        </p:nvSpPr>
        <p:spPr>
          <a:xfrm>
            <a:off x="6771737" y="7952303"/>
            <a:ext cx="1860576" cy="6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Self interactions </a:t>
            </a:r>
          </a:p>
          <a:p>
            <a:pPr>
              <a:defRPr sz="1800"/>
            </a:pPr>
            <a:r>
              <a:t>Agg score &lt; 0.01</a:t>
            </a:r>
          </a:p>
        </p:txBody>
      </p:sp>
      <p:sp>
        <p:nvSpPr>
          <p:cNvPr id="9" name="Filter">
            <a:extLst>
              <a:ext uri="{FF2B5EF4-FFF2-40B4-BE49-F238E27FC236}">
                <a16:creationId xmlns:a16="http://schemas.microsoft.com/office/drawing/2014/main" id="{49CFAF72-00A3-C3CA-39CE-CF1309660AE7}"/>
              </a:ext>
            </a:extLst>
          </p:cNvPr>
          <p:cNvSpPr/>
          <p:nvPr/>
        </p:nvSpPr>
        <p:spPr>
          <a:xfrm>
            <a:off x="4482103" y="7919819"/>
            <a:ext cx="2168243" cy="754554"/>
          </a:xfrm>
          <a:prstGeom prst="roundRect">
            <a:avLst>
              <a:gd name="adj" fmla="val 2221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Filter</a:t>
            </a:r>
          </a:p>
        </p:txBody>
      </p:sp>
      <p:pic>
        <p:nvPicPr>
          <p:cNvPr id="12" name="Picture 11" descr="A group of colorful cells with text&#10;&#10;Description automatically generated">
            <a:extLst>
              <a:ext uri="{FF2B5EF4-FFF2-40B4-BE49-F238E27FC236}">
                <a16:creationId xmlns:a16="http://schemas.microsoft.com/office/drawing/2014/main" id="{43AC4DD8-E46A-18A2-BED7-621CF52E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235" y="6950473"/>
            <a:ext cx="3221143" cy="3072626"/>
          </a:xfrm>
          <a:prstGeom prst="rect">
            <a:avLst/>
          </a:prstGeom>
        </p:spPr>
      </p:pic>
      <p:graphicFrame>
        <p:nvGraphicFramePr>
          <p:cNvPr id="13" name="Table 1">
            <a:extLst>
              <a:ext uri="{FF2B5EF4-FFF2-40B4-BE49-F238E27FC236}">
                <a16:creationId xmlns:a16="http://schemas.microsoft.com/office/drawing/2014/main" id="{1115D347-95C3-B185-8CDA-32613838B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698907"/>
              </p:ext>
            </p:extLst>
          </p:nvPr>
        </p:nvGraphicFramePr>
        <p:xfrm>
          <a:off x="10634048" y="3331430"/>
          <a:ext cx="7447212" cy="3223280"/>
        </p:xfrm>
        <a:graphic>
          <a:graphicData uri="http://schemas.openxmlformats.org/drawingml/2006/table">
            <a:tbl>
              <a:tblPr/>
              <a:tblGrid>
                <a:gridCol w="620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060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source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target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ligand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receptor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aggregate_rank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mean_rank</a:t>
                      </a:r>
                      <a:endParaRPr sz="1100" b="1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call_cellchat.pval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call_cellchat.rank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cellphonedb.pvalue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cellphonedb.rank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sca.LRscore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sca.rank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Cntn1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86.66667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0.853760711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153.8333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0.692454958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Sst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  <a:endParaRPr sz="110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0.0042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122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0.685291037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L1cam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Cntn1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0.0019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139.8333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263.5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0.845365391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Lamc1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Itga9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0.0027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141.1667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0.718608224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297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149.1667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0.698217147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Itgb1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0.0036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151.8333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0.692983726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045"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Lamp5</a:t>
                      </a:r>
                    </a:p>
                  </a:txBody>
                  <a:tcPr marL="63500" marR="63500" marT="0" marB="0" anchor="ctr" horzOverflow="overflow"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Pvalb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Vegfc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Itga9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0.0064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174.8333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117.5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0.645009063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1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398</a:t>
                      </a:r>
                    </a:p>
                  </a:txBody>
                  <a:tcPr marL="63500" marR="63500" marT="0" marB="0" anchor="ctr" horzOverflow="overflow">
                    <a:lnL w="12700"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3301B68-45D8-0E3B-F899-9708C95B6340}"/>
              </a:ext>
            </a:extLst>
          </p:cNvPr>
          <p:cNvSpPr txBox="1"/>
          <p:nvPr/>
        </p:nvSpPr>
        <p:spPr>
          <a:xfrm>
            <a:off x="5907906" y="9448455"/>
            <a:ext cx="44558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</a:t>
            </a:r>
            <a:r>
              <a:rPr lang="en-US" sz="2000" err="1">
                <a:solidFill>
                  <a:srgbClr val="373A3C"/>
                </a:solidFill>
                <a:latin typeface="Source Sans Pro"/>
                <a:ea typeface="Source Sans Pro"/>
              </a:rPr>
              <a:t>agg</a:t>
            </a: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 score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F5EC66-E075-6E17-19AE-C6DA5D2436AE}"/>
              </a:ext>
            </a:extLst>
          </p:cNvPr>
          <p:cNvSpPr/>
          <p:nvPr/>
        </p:nvSpPr>
        <p:spPr>
          <a:xfrm>
            <a:off x="5317204" y="9446557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2</a:t>
            </a:r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A2F906F-32DC-64F4-392D-57838B356A9D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851196" y="4943070"/>
            <a:ext cx="1782852" cy="339469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C6BFF17C-33B7-783E-4685-411B25F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7690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sp>
        <p:nvSpPr>
          <p:cNvPr id="4" name="Aggregate scores from the 3 methods">
            <a:extLst>
              <a:ext uri="{FF2B5EF4-FFF2-40B4-BE49-F238E27FC236}">
                <a16:creationId xmlns:a16="http://schemas.microsoft.com/office/drawing/2014/main" id="{26819362-4F46-7398-9C25-7537E92E448D}"/>
              </a:ext>
            </a:extLst>
          </p:cNvPr>
          <p:cNvSpPr txBox="1"/>
          <p:nvPr/>
        </p:nvSpPr>
        <p:spPr>
          <a:xfrm>
            <a:off x="815416" y="6308721"/>
            <a:ext cx="2168244" cy="100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Aggregate scores from the 3 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856420-68E4-AD6C-C8C2-C95BEE08C222}"/>
              </a:ext>
            </a:extLst>
          </p:cNvPr>
          <p:cNvGrpSpPr/>
          <p:nvPr/>
        </p:nvGrpSpPr>
        <p:grpSpPr>
          <a:xfrm>
            <a:off x="3286922" y="3219845"/>
            <a:ext cx="6097556" cy="5842425"/>
            <a:chOff x="3286922" y="3219845"/>
            <a:chExt cx="6097556" cy="5842425"/>
          </a:xfrm>
        </p:grpSpPr>
        <p:sp>
          <p:nvSpPr>
            <p:cNvPr id="22" name="Rounded Rectangle">
              <a:extLst>
                <a:ext uri="{FF2B5EF4-FFF2-40B4-BE49-F238E27FC236}">
                  <a16:creationId xmlns:a16="http://schemas.microsoft.com/office/drawing/2014/main" id="{BD3BC315-2F6A-7217-0728-DACC766849B6}"/>
                </a:ext>
              </a:extLst>
            </p:cNvPr>
            <p:cNvSpPr/>
            <p:nvPr/>
          </p:nvSpPr>
          <p:spPr>
            <a:xfrm>
              <a:off x="3286922" y="3331430"/>
              <a:ext cx="6054632" cy="923578"/>
            </a:xfrm>
            <a:prstGeom prst="roundRect">
              <a:avLst>
                <a:gd name="adj" fmla="val 29356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" name="Pvalb">
              <a:extLst>
                <a:ext uri="{FF2B5EF4-FFF2-40B4-BE49-F238E27FC236}">
                  <a16:creationId xmlns:a16="http://schemas.microsoft.com/office/drawing/2014/main" id="{CC0D0EAA-A783-ECCA-CFD6-60DC266807B5}"/>
                </a:ext>
              </a:extLst>
            </p:cNvPr>
            <p:cNvSpPr/>
            <p:nvPr/>
          </p:nvSpPr>
          <p:spPr>
            <a:xfrm>
              <a:off x="3626163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58833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Pvalb </a:t>
              </a:r>
            </a:p>
          </p:txBody>
        </p:sp>
        <p:sp>
          <p:nvSpPr>
            <p:cNvPr id="41" name="Vip">
              <a:extLst>
                <a:ext uri="{FF2B5EF4-FFF2-40B4-BE49-F238E27FC236}">
                  <a16:creationId xmlns:a16="http://schemas.microsoft.com/office/drawing/2014/main" id="{22B3C151-19FE-74DE-4BFD-5CA72F67F147}"/>
                </a:ext>
              </a:extLst>
            </p:cNvPr>
            <p:cNvSpPr/>
            <p:nvPr/>
          </p:nvSpPr>
          <p:spPr>
            <a:xfrm>
              <a:off x="5020646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B3582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Vip </a:t>
              </a:r>
            </a:p>
          </p:txBody>
        </p:sp>
        <p:sp>
          <p:nvSpPr>
            <p:cNvPr id="42" name="Sst">
              <a:extLst>
                <a:ext uri="{FF2B5EF4-FFF2-40B4-BE49-F238E27FC236}">
                  <a16:creationId xmlns:a16="http://schemas.microsoft.com/office/drawing/2014/main" id="{2DB8CB6B-6809-BC56-E15C-D406A7948A6C}"/>
                </a:ext>
              </a:extLst>
            </p:cNvPr>
            <p:cNvSpPr/>
            <p:nvPr/>
          </p:nvSpPr>
          <p:spPr>
            <a:xfrm>
              <a:off x="6415129" y="3455487"/>
              <a:ext cx="1114391" cy="584201"/>
            </a:xfrm>
            <a:prstGeom prst="roundRect">
              <a:avLst>
                <a:gd name="adj" fmla="val 28696"/>
              </a:avLst>
            </a:prstGeom>
            <a:solidFill>
              <a:srgbClr val="DCB74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Sst </a:t>
              </a:r>
            </a:p>
          </p:txBody>
        </p:sp>
        <p:sp>
          <p:nvSpPr>
            <p:cNvPr id="43" name="Lamp5">
              <a:extLst>
                <a:ext uri="{FF2B5EF4-FFF2-40B4-BE49-F238E27FC236}">
                  <a16:creationId xmlns:a16="http://schemas.microsoft.com/office/drawing/2014/main" id="{0B4E2A94-B784-5D58-0811-14EC051557D8}"/>
                </a:ext>
              </a:extLst>
            </p:cNvPr>
            <p:cNvSpPr/>
            <p:nvPr/>
          </p:nvSpPr>
          <p:spPr>
            <a:xfrm>
              <a:off x="7809612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3F6B9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Lamp5 </a:t>
              </a:r>
            </a:p>
          </p:txBody>
        </p:sp>
        <p:sp>
          <p:nvSpPr>
            <p:cNvPr id="44" name="500">
              <a:extLst>
                <a:ext uri="{FF2B5EF4-FFF2-40B4-BE49-F238E27FC236}">
                  <a16:creationId xmlns:a16="http://schemas.microsoft.com/office/drawing/2014/main" id="{F95E2592-9ABB-C2C3-16FB-A4D813031DB7}"/>
                </a:ext>
              </a:extLst>
            </p:cNvPr>
            <p:cNvSpPr txBox="1"/>
            <p:nvPr/>
          </p:nvSpPr>
          <p:spPr>
            <a:xfrm>
              <a:off x="3977466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5" name="500">
              <a:extLst>
                <a:ext uri="{FF2B5EF4-FFF2-40B4-BE49-F238E27FC236}">
                  <a16:creationId xmlns:a16="http://schemas.microsoft.com/office/drawing/2014/main" id="{CF32B442-5E5E-1108-6AEB-74AC71E43ADF}"/>
                </a:ext>
              </a:extLst>
            </p:cNvPr>
            <p:cNvSpPr txBox="1"/>
            <p:nvPr/>
          </p:nvSpPr>
          <p:spPr>
            <a:xfrm>
              <a:off x="5351441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6" name="500">
              <a:extLst>
                <a:ext uri="{FF2B5EF4-FFF2-40B4-BE49-F238E27FC236}">
                  <a16:creationId xmlns:a16="http://schemas.microsoft.com/office/drawing/2014/main" id="{B4CFEC61-2173-50BB-F7F3-C2E565FAF3EB}"/>
                </a:ext>
              </a:extLst>
            </p:cNvPr>
            <p:cNvSpPr txBox="1"/>
            <p:nvPr/>
          </p:nvSpPr>
          <p:spPr>
            <a:xfrm>
              <a:off x="8160915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7" name="500">
              <a:extLst>
                <a:ext uri="{FF2B5EF4-FFF2-40B4-BE49-F238E27FC236}">
                  <a16:creationId xmlns:a16="http://schemas.microsoft.com/office/drawing/2014/main" id="{8A746D16-786D-65BE-E358-BF11893F3AEC}"/>
                </a:ext>
              </a:extLst>
            </p:cNvPr>
            <p:cNvSpPr txBox="1"/>
            <p:nvPr/>
          </p:nvSpPr>
          <p:spPr>
            <a:xfrm>
              <a:off x="6766432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481767EE-E5DE-8834-7FDB-1F8F1ECA5CF7}"/>
                </a:ext>
              </a:extLst>
            </p:cNvPr>
            <p:cNvSpPr/>
            <p:nvPr/>
          </p:nvSpPr>
          <p:spPr>
            <a:xfrm>
              <a:off x="3982446" y="446902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" name="LIANA">
              <a:extLst>
                <a:ext uri="{FF2B5EF4-FFF2-40B4-BE49-F238E27FC236}">
                  <a16:creationId xmlns:a16="http://schemas.microsoft.com/office/drawing/2014/main" id="{4458DDC5-8572-C26B-0CC2-A597D74A7221}"/>
                </a:ext>
              </a:extLst>
            </p:cNvPr>
            <p:cNvSpPr/>
            <p:nvPr/>
          </p:nvSpPr>
          <p:spPr>
            <a:xfrm>
              <a:off x="4438832" y="4829118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</a:t>
              </a:r>
              <a:r>
                <a:t> </a:t>
              </a:r>
            </a:p>
          </p:txBody>
        </p:sp>
        <p:sp>
          <p:nvSpPr>
            <p:cNvPr id="51" name="Cell_chat">
              <a:extLst>
                <a:ext uri="{FF2B5EF4-FFF2-40B4-BE49-F238E27FC236}">
                  <a16:creationId xmlns:a16="http://schemas.microsoft.com/office/drawing/2014/main" id="{97E0CF5F-DF7D-3B7C-20D5-F4D03687373B}"/>
                </a:ext>
              </a:extLst>
            </p:cNvPr>
            <p:cNvSpPr/>
            <p:nvPr/>
          </p:nvSpPr>
          <p:spPr>
            <a:xfrm>
              <a:off x="6901165" y="4639954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Cell_chat</a:t>
              </a:r>
              <a:r>
                <a:t> </a:t>
              </a:r>
            </a:p>
          </p:txBody>
        </p:sp>
        <p:sp>
          <p:nvSpPr>
            <p:cNvPr id="52" name="Cellphone">
              <a:extLst>
                <a:ext uri="{FF2B5EF4-FFF2-40B4-BE49-F238E27FC236}">
                  <a16:creationId xmlns:a16="http://schemas.microsoft.com/office/drawing/2014/main" id="{5C9A551F-5DFC-1147-C941-A6C81C767711}"/>
                </a:ext>
              </a:extLst>
            </p:cNvPr>
            <p:cNvSpPr/>
            <p:nvPr/>
          </p:nvSpPr>
          <p:spPr>
            <a:xfrm>
              <a:off x="6901165" y="5032836"/>
              <a:ext cx="1596645" cy="347119"/>
            </a:xfrm>
            <a:prstGeom prst="roundRect">
              <a:avLst>
                <a:gd name="adj" fmla="val 48295"/>
              </a:avLst>
            </a:prstGeom>
            <a:solidFill>
              <a:srgbClr val="92929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Cellphone</a:t>
              </a:r>
            </a:p>
          </p:txBody>
        </p:sp>
        <p:sp>
          <p:nvSpPr>
            <p:cNvPr id="53" name="Sca">
              <a:extLst>
                <a:ext uri="{FF2B5EF4-FFF2-40B4-BE49-F238E27FC236}">
                  <a16:creationId xmlns:a16="http://schemas.microsoft.com/office/drawing/2014/main" id="{4DF025B4-5DB5-AB33-0F5B-CA79E530E097}"/>
                </a:ext>
              </a:extLst>
            </p:cNvPr>
            <p:cNvSpPr/>
            <p:nvPr/>
          </p:nvSpPr>
          <p:spPr>
            <a:xfrm>
              <a:off x="6901165" y="5421542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D5D5D5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Sca</a:t>
              </a:r>
              <a:endParaRPr/>
            </a:p>
          </p:txBody>
        </p:sp>
        <p:sp>
          <p:nvSpPr>
            <p:cNvPr id="2" name="Rounded Rectangle">
              <a:extLst>
                <a:ext uri="{FF2B5EF4-FFF2-40B4-BE49-F238E27FC236}">
                  <a16:creationId xmlns:a16="http://schemas.microsoft.com/office/drawing/2014/main" id="{01E9B467-855A-FBAB-DA4E-D31E1F551B1A}"/>
                </a:ext>
              </a:extLst>
            </p:cNvPr>
            <p:cNvSpPr/>
            <p:nvPr/>
          </p:nvSpPr>
          <p:spPr>
            <a:xfrm>
              <a:off x="3982446" y="6041143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" name="LIANA aggregate">
              <a:extLst>
                <a:ext uri="{FF2B5EF4-FFF2-40B4-BE49-F238E27FC236}">
                  <a16:creationId xmlns:a16="http://schemas.microsoft.com/office/drawing/2014/main" id="{D082265C-9A11-7130-14E5-843058EC66F6}"/>
                </a:ext>
              </a:extLst>
            </p:cNvPr>
            <p:cNvSpPr/>
            <p:nvPr/>
          </p:nvSpPr>
          <p:spPr>
            <a:xfrm>
              <a:off x="4493719" y="6388372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 aggregate</a:t>
              </a:r>
            </a:p>
          </p:txBody>
        </p:sp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E9C23A83-63E7-E0FE-7897-278DEC332314}"/>
                </a:ext>
              </a:extLst>
            </p:cNvPr>
            <p:cNvSpPr/>
            <p:nvPr/>
          </p:nvSpPr>
          <p:spPr>
            <a:xfrm>
              <a:off x="3984983" y="761325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Self interactions…">
              <a:extLst>
                <a:ext uri="{FF2B5EF4-FFF2-40B4-BE49-F238E27FC236}">
                  <a16:creationId xmlns:a16="http://schemas.microsoft.com/office/drawing/2014/main" id="{14A4E440-27D3-1215-1077-076FEAECB0FA}"/>
                </a:ext>
              </a:extLst>
            </p:cNvPr>
            <p:cNvSpPr txBox="1"/>
            <p:nvPr/>
          </p:nvSpPr>
          <p:spPr>
            <a:xfrm>
              <a:off x="6771737" y="7952303"/>
              <a:ext cx="1860576" cy="654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/>
              </a:pPr>
              <a:r>
                <a:t>Self interactions </a:t>
              </a:r>
            </a:p>
            <a:p>
              <a:pPr>
                <a:defRPr sz="1800"/>
              </a:pPr>
              <a:r>
                <a:t>Agg score &lt; 0.01</a:t>
              </a:r>
            </a:p>
          </p:txBody>
        </p:sp>
        <p:sp>
          <p:nvSpPr>
            <p:cNvPr id="9" name="Filter">
              <a:extLst>
                <a:ext uri="{FF2B5EF4-FFF2-40B4-BE49-F238E27FC236}">
                  <a16:creationId xmlns:a16="http://schemas.microsoft.com/office/drawing/2014/main" id="{49CFAF72-00A3-C3CA-39CE-CF1309660AE7}"/>
                </a:ext>
              </a:extLst>
            </p:cNvPr>
            <p:cNvSpPr/>
            <p:nvPr/>
          </p:nvSpPr>
          <p:spPr>
            <a:xfrm>
              <a:off x="4482103" y="7919819"/>
              <a:ext cx="2168243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Filter</a:t>
              </a:r>
            </a:p>
          </p:txBody>
        </p:sp>
        <p:sp>
          <p:nvSpPr>
            <p:cNvPr id="10" name="Rounded Rectangle">
              <a:extLst>
                <a:ext uri="{FF2B5EF4-FFF2-40B4-BE49-F238E27FC236}">
                  <a16:creationId xmlns:a16="http://schemas.microsoft.com/office/drawing/2014/main" id="{350E4653-E70E-3CBC-A331-E6D7BE660AF6}"/>
                </a:ext>
              </a:extLst>
            </p:cNvPr>
            <p:cNvSpPr/>
            <p:nvPr/>
          </p:nvSpPr>
          <p:spPr>
            <a:xfrm>
              <a:off x="3311935" y="3219845"/>
              <a:ext cx="6072543" cy="5842425"/>
            </a:xfrm>
            <a:prstGeom prst="roundRect">
              <a:avLst>
                <a:gd name="adj" fmla="val 14827"/>
              </a:avLst>
            </a:prstGeom>
            <a:ln w="63500">
              <a:solidFill>
                <a:srgbClr val="5E5E5E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EB4A3-0F8D-0E97-26CE-0305CAFA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7691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215449-00C4-693D-3775-E17DF0CF877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10858F-9FA4-4EE8-DF69-7A41869631C4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1313F-D902-0F92-3947-D485B29B5224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5C198-D845-843F-F7F7-46B4AF3AEB62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6CF234-B861-0C6E-195F-B2CCB583A1AC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A5B7FC-EBF1-22DA-5E0C-0A24C3C72A7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1A1ACB5-8FFF-8EDE-FE46-584072852E8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">
            <a:extLst>
              <a:ext uri="{FF2B5EF4-FFF2-40B4-BE49-F238E27FC236}">
                <a16:creationId xmlns:a16="http://schemas.microsoft.com/office/drawing/2014/main" id="{BFFC3C21-DE4C-F23A-4C08-B5FE450096AC}"/>
              </a:ext>
            </a:extLst>
          </p:cNvPr>
          <p:cNvSpPr/>
          <p:nvPr/>
        </p:nvSpPr>
        <p:spPr>
          <a:xfrm>
            <a:off x="3298030" y="1770833"/>
            <a:ext cx="6054632" cy="1449012"/>
          </a:xfrm>
          <a:prstGeom prst="roundRect">
            <a:avLst>
              <a:gd name="adj" fmla="val 18711"/>
            </a:avLst>
          </a:prstGeom>
          <a:solidFill>
            <a:srgbClr val="D5D5D5">
              <a:alpha val="3420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Pvalb">
            <a:extLst>
              <a:ext uri="{FF2B5EF4-FFF2-40B4-BE49-F238E27FC236}">
                <a16:creationId xmlns:a16="http://schemas.microsoft.com/office/drawing/2014/main" id="{B205CDA1-C7FD-1736-099B-A11F01EB5750}"/>
              </a:ext>
            </a:extLst>
          </p:cNvPr>
          <p:cNvSpPr/>
          <p:nvPr/>
        </p:nvSpPr>
        <p:spPr>
          <a:xfrm>
            <a:off x="3626163" y="2128982"/>
            <a:ext cx="1114392" cy="886382"/>
          </a:xfrm>
          <a:prstGeom prst="roundRect">
            <a:avLst>
              <a:gd name="adj" fmla="val 18913"/>
            </a:avLst>
          </a:prstGeom>
          <a:solidFill>
            <a:srgbClr val="58833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rPr err="1"/>
              <a:t>Pvalb</a:t>
            </a:r>
            <a:r>
              <a:t> </a:t>
            </a:r>
          </a:p>
        </p:txBody>
      </p:sp>
      <p:sp>
        <p:nvSpPr>
          <p:cNvPr id="28" name="Vip">
            <a:extLst>
              <a:ext uri="{FF2B5EF4-FFF2-40B4-BE49-F238E27FC236}">
                <a16:creationId xmlns:a16="http://schemas.microsoft.com/office/drawing/2014/main" id="{F01D6449-9246-9A66-D1D0-3FEC6782F3C6}"/>
              </a:ext>
            </a:extLst>
          </p:cNvPr>
          <p:cNvSpPr/>
          <p:nvPr/>
        </p:nvSpPr>
        <p:spPr>
          <a:xfrm>
            <a:off x="5020645" y="2431163"/>
            <a:ext cx="1114392" cy="584201"/>
          </a:xfrm>
          <a:prstGeom prst="roundRect">
            <a:avLst>
              <a:gd name="adj" fmla="val 28696"/>
            </a:avLst>
          </a:prstGeom>
          <a:solidFill>
            <a:srgbClr val="B3582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Vip </a:t>
            </a:r>
          </a:p>
        </p:txBody>
      </p:sp>
      <p:sp>
        <p:nvSpPr>
          <p:cNvPr id="30" name="Sst">
            <a:extLst>
              <a:ext uri="{FF2B5EF4-FFF2-40B4-BE49-F238E27FC236}">
                <a16:creationId xmlns:a16="http://schemas.microsoft.com/office/drawing/2014/main" id="{B720717B-B428-DF27-BA76-F53146122388}"/>
              </a:ext>
            </a:extLst>
          </p:cNvPr>
          <p:cNvSpPr/>
          <p:nvPr/>
        </p:nvSpPr>
        <p:spPr>
          <a:xfrm>
            <a:off x="6415128" y="2006475"/>
            <a:ext cx="1114392" cy="1008889"/>
          </a:xfrm>
          <a:prstGeom prst="roundRect">
            <a:avLst>
              <a:gd name="adj" fmla="val 16616"/>
            </a:avLst>
          </a:prstGeom>
          <a:solidFill>
            <a:srgbClr val="DCB74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Sst </a:t>
            </a:r>
          </a:p>
        </p:txBody>
      </p:sp>
      <p:sp>
        <p:nvSpPr>
          <p:cNvPr id="32" name="Lamp5">
            <a:extLst>
              <a:ext uri="{FF2B5EF4-FFF2-40B4-BE49-F238E27FC236}">
                <a16:creationId xmlns:a16="http://schemas.microsoft.com/office/drawing/2014/main" id="{DEAED096-4D63-7437-B3C7-1A469DF3E9DE}"/>
              </a:ext>
            </a:extLst>
          </p:cNvPr>
          <p:cNvSpPr/>
          <p:nvPr/>
        </p:nvSpPr>
        <p:spPr>
          <a:xfrm>
            <a:off x="7809612" y="2333811"/>
            <a:ext cx="1114392" cy="681553"/>
          </a:xfrm>
          <a:prstGeom prst="roundRect">
            <a:avLst>
              <a:gd name="adj" fmla="val 24597"/>
            </a:avLst>
          </a:prstGeom>
          <a:solidFill>
            <a:srgbClr val="3F6B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algn="ctr"/>
            <a:r>
              <a:t>Lamp5 </a:t>
            </a:r>
          </a:p>
        </p:txBody>
      </p:sp>
      <p:sp>
        <p:nvSpPr>
          <p:cNvPr id="34" name="2221">
            <a:extLst>
              <a:ext uri="{FF2B5EF4-FFF2-40B4-BE49-F238E27FC236}">
                <a16:creationId xmlns:a16="http://schemas.microsoft.com/office/drawing/2014/main" id="{6417A991-E3A0-234C-A1EB-1A7E1CA8EC3E}"/>
              </a:ext>
            </a:extLst>
          </p:cNvPr>
          <p:cNvSpPr txBox="1"/>
          <p:nvPr/>
        </p:nvSpPr>
        <p:spPr>
          <a:xfrm>
            <a:off x="3927885" y="2751485"/>
            <a:ext cx="510947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2221</a:t>
            </a:r>
          </a:p>
        </p:txBody>
      </p:sp>
      <p:sp>
        <p:nvSpPr>
          <p:cNvPr id="36" name="515">
            <a:extLst>
              <a:ext uri="{FF2B5EF4-FFF2-40B4-BE49-F238E27FC236}">
                <a16:creationId xmlns:a16="http://schemas.microsoft.com/office/drawing/2014/main" id="{74681111-EC81-C9C0-5B5E-9FC8A5ADF980}"/>
              </a:ext>
            </a:extLst>
          </p:cNvPr>
          <p:cNvSpPr txBox="1"/>
          <p:nvPr/>
        </p:nvSpPr>
        <p:spPr>
          <a:xfrm>
            <a:off x="5351440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515</a:t>
            </a:r>
          </a:p>
        </p:txBody>
      </p:sp>
      <p:sp>
        <p:nvSpPr>
          <p:cNvPr id="37" name="647">
            <a:extLst>
              <a:ext uri="{FF2B5EF4-FFF2-40B4-BE49-F238E27FC236}">
                <a16:creationId xmlns:a16="http://schemas.microsoft.com/office/drawing/2014/main" id="{45DF570F-8282-F638-8E56-A10B5B687AB9}"/>
              </a:ext>
            </a:extLst>
          </p:cNvPr>
          <p:cNvSpPr txBox="1"/>
          <p:nvPr/>
        </p:nvSpPr>
        <p:spPr>
          <a:xfrm>
            <a:off x="8160915" y="2751485"/>
            <a:ext cx="41178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647</a:t>
            </a:r>
          </a:p>
        </p:txBody>
      </p:sp>
      <p:sp>
        <p:nvSpPr>
          <p:cNvPr id="38" name="2501">
            <a:extLst>
              <a:ext uri="{FF2B5EF4-FFF2-40B4-BE49-F238E27FC236}">
                <a16:creationId xmlns:a16="http://schemas.microsoft.com/office/drawing/2014/main" id="{5D74CD15-DADD-0470-3292-FB8745661C37}"/>
              </a:ext>
            </a:extLst>
          </p:cNvPr>
          <p:cNvSpPr txBox="1"/>
          <p:nvPr/>
        </p:nvSpPr>
        <p:spPr>
          <a:xfrm>
            <a:off x="6716850" y="2751485"/>
            <a:ext cx="51094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 Hebrew"/>
                <a:ea typeface="Arial Hebrew"/>
                <a:cs typeface="Arial Hebrew"/>
                <a:sym typeface="Arial Hebrew"/>
              </a:defRPr>
            </a:lvl1pPr>
          </a:lstStyle>
          <a:p>
            <a:r>
              <a:t>2501</a:t>
            </a:r>
          </a:p>
        </p:txBody>
      </p:sp>
      <p:sp>
        <p:nvSpPr>
          <p:cNvPr id="39" name="We have expression data…">
            <a:extLst>
              <a:ext uri="{FF2B5EF4-FFF2-40B4-BE49-F238E27FC236}">
                <a16:creationId xmlns:a16="http://schemas.microsoft.com/office/drawing/2014/main" id="{54BC843F-70A8-4085-C529-EA9308E8CC66}"/>
              </a:ext>
            </a:extLst>
          </p:cNvPr>
          <p:cNvSpPr txBox="1"/>
          <p:nvPr/>
        </p:nvSpPr>
        <p:spPr>
          <a:xfrm>
            <a:off x="899145" y="1854075"/>
            <a:ext cx="2054607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We have expression data </a:t>
            </a:r>
          </a:p>
          <a:p>
            <a:pPr>
              <a:defRPr sz="2000"/>
            </a:pPr>
            <a:r>
              <a:t>for our cells of interest</a:t>
            </a:r>
          </a:p>
        </p:txBody>
      </p:sp>
      <p:sp>
        <p:nvSpPr>
          <p:cNvPr id="54" name="Search in known L-R databases and get predictions for 3 methods used">
            <a:extLst>
              <a:ext uri="{FF2B5EF4-FFF2-40B4-BE49-F238E27FC236}">
                <a16:creationId xmlns:a16="http://schemas.microsoft.com/office/drawing/2014/main" id="{9954D1FF-E332-743C-42A6-046335ED1111}"/>
              </a:ext>
            </a:extLst>
          </p:cNvPr>
          <p:cNvSpPr txBox="1"/>
          <p:nvPr/>
        </p:nvSpPr>
        <p:spPr>
          <a:xfrm>
            <a:off x="860562" y="4477790"/>
            <a:ext cx="2054606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Search in known </a:t>
            </a:r>
            <a:endParaRPr lang="en-US"/>
          </a:p>
          <a:p>
            <a:r>
              <a:t>L-R databases and get predictions for 3 methods used </a:t>
            </a:r>
          </a:p>
        </p:txBody>
      </p:sp>
      <p:sp>
        <p:nvSpPr>
          <p:cNvPr id="4" name="Aggregate scores from the 3 methods">
            <a:extLst>
              <a:ext uri="{FF2B5EF4-FFF2-40B4-BE49-F238E27FC236}">
                <a16:creationId xmlns:a16="http://schemas.microsoft.com/office/drawing/2014/main" id="{26819362-4F46-7398-9C25-7537E92E448D}"/>
              </a:ext>
            </a:extLst>
          </p:cNvPr>
          <p:cNvSpPr txBox="1"/>
          <p:nvPr/>
        </p:nvSpPr>
        <p:spPr>
          <a:xfrm>
            <a:off x="815416" y="6308721"/>
            <a:ext cx="2168244" cy="1008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Aggregate scores from the 3 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856420-68E4-AD6C-C8C2-C95BEE08C222}"/>
              </a:ext>
            </a:extLst>
          </p:cNvPr>
          <p:cNvGrpSpPr/>
          <p:nvPr/>
        </p:nvGrpSpPr>
        <p:grpSpPr>
          <a:xfrm>
            <a:off x="3286922" y="3219845"/>
            <a:ext cx="6097556" cy="5842425"/>
            <a:chOff x="3286922" y="3219845"/>
            <a:chExt cx="6097556" cy="5842425"/>
          </a:xfrm>
        </p:grpSpPr>
        <p:sp>
          <p:nvSpPr>
            <p:cNvPr id="22" name="Rounded Rectangle">
              <a:extLst>
                <a:ext uri="{FF2B5EF4-FFF2-40B4-BE49-F238E27FC236}">
                  <a16:creationId xmlns:a16="http://schemas.microsoft.com/office/drawing/2014/main" id="{BD3BC315-2F6A-7217-0728-DACC766849B6}"/>
                </a:ext>
              </a:extLst>
            </p:cNvPr>
            <p:cNvSpPr/>
            <p:nvPr/>
          </p:nvSpPr>
          <p:spPr>
            <a:xfrm>
              <a:off x="3286922" y="3331430"/>
              <a:ext cx="6054632" cy="923578"/>
            </a:xfrm>
            <a:prstGeom prst="roundRect">
              <a:avLst>
                <a:gd name="adj" fmla="val 29356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" name="Pvalb">
              <a:extLst>
                <a:ext uri="{FF2B5EF4-FFF2-40B4-BE49-F238E27FC236}">
                  <a16:creationId xmlns:a16="http://schemas.microsoft.com/office/drawing/2014/main" id="{CC0D0EAA-A783-ECCA-CFD6-60DC266807B5}"/>
                </a:ext>
              </a:extLst>
            </p:cNvPr>
            <p:cNvSpPr/>
            <p:nvPr/>
          </p:nvSpPr>
          <p:spPr>
            <a:xfrm>
              <a:off x="3626163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58833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Pvalb </a:t>
              </a:r>
            </a:p>
          </p:txBody>
        </p:sp>
        <p:sp>
          <p:nvSpPr>
            <p:cNvPr id="41" name="Vip">
              <a:extLst>
                <a:ext uri="{FF2B5EF4-FFF2-40B4-BE49-F238E27FC236}">
                  <a16:creationId xmlns:a16="http://schemas.microsoft.com/office/drawing/2014/main" id="{22B3C151-19FE-74DE-4BFD-5CA72F67F147}"/>
                </a:ext>
              </a:extLst>
            </p:cNvPr>
            <p:cNvSpPr/>
            <p:nvPr/>
          </p:nvSpPr>
          <p:spPr>
            <a:xfrm>
              <a:off x="5020646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B3582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Vip </a:t>
              </a:r>
            </a:p>
          </p:txBody>
        </p:sp>
        <p:sp>
          <p:nvSpPr>
            <p:cNvPr id="42" name="Sst">
              <a:extLst>
                <a:ext uri="{FF2B5EF4-FFF2-40B4-BE49-F238E27FC236}">
                  <a16:creationId xmlns:a16="http://schemas.microsoft.com/office/drawing/2014/main" id="{2DB8CB6B-6809-BC56-E15C-D406A7948A6C}"/>
                </a:ext>
              </a:extLst>
            </p:cNvPr>
            <p:cNvSpPr/>
            <p:nvPr/>
          </p:nvSpPr>
          <p:spPr>
            <a:xfrm>
              <a:off x="6415129" y="3455487"/>
              <a:ext cx="1114391" cy="584201"/>
            </a:xfrm>
            <a:prstGeom prst="roundRect">
              <a:avLst>
                <a:gd name="adj" fmla="val 28696"/>
              </a:avLst>
            </a:prstGeom>
            <a:solidFill>
              <a:srgbClr val="DCB74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Sst </a:t>
              </a:r>
            </a:p>
          </p:txBody>
        </p:sp>
        <p:sp>
          <p:nvSpPr>
            <p:cNvPr id="43" name="Lamp5">
              <a:extLst>
                <a:ext uri="{FF2B5EF4-FFF2-40B4-BE49-F238E27FC236}">
                  <a16:creationId xmlns:a16="http://schemas.microsoft.com/office/drawing/2014/main" id="{0B4E2A94-B784-5D58-0811-14EC051557D8}"/>
                </a:ext>
              </a:extLst>
            </p:cNvPr>
            <p:cNvSpPr/>
            <p:nvPr/>
          </p:nvSpPr>
          <p:spPr>
            <a:xfrm>
              <a:off x="7809612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3F6B9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Lamp5 </a:t>
              </a:r>
            </a:p>
          </p:txBody>
        </p:sp>
        <p:sp>
          <p:nvSpPr>
            <p:cNvPr id="44" name="500">
              <a:extLst>
                <a:ext uri="{FF2B5EF4-FFF2-40B4-BE49-F238E27FC236}">
                  <a16:creationId xmlns:a16="http://schemas.microsoft.com/office/drawing/2014/main" id="{F95E2592-9ABB-C2C3-16FB-A4D813031DB7}"/>
                </a:ext>
              </a:extLst>
            </p:cNvPr>
            <p:cNvSpPr txBox="1"/>
            <p:nvPr/>
          </p:nvSpPr>
          <p:spPr>
            <a:xfrm>
              <a:off x="3977466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5" name="500">
              <a:extLst>
                <a:ext uri="{FF2B5EF4-FFF2-40B4-BE49-F238E27FC236}">
                  <a16:creationId xmlns:a16="http://schemas.microsoft.com/office/drawing/2014/main" id="{CF32B442-5E5E-1108-6AEB-74AC71E43ADF}"/>
                </a:ext>
              </a:extLst>
            </p:cNvPr>
            <p:cNvSpPr txBox="1"/>
            <p:nvPr/>
          </p:nvSpPr>
          <p:spPr>
            <a:xfrm>
              <a:off x="5351441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6" name="500">
              <a:extLst>
                <a:ext uri="{FF2B5EF4-FFF2-40B4-BE49-F238E27FC236}">
                  <a16:creationId xmlns:a16="http://schemas.microsoft.com/office/drawing/2014/main" id="{B4CFEC61-2173-50BB-F7F3-C2E565FAF3EB}"/>
                </a:ext>
              </a:extLst>
            </p:cNvPr>
            <p:cNvSpPr txBox="1"/>
            <p:nvPr/>
          </p:nvSpPr>
          <p:spPr>
            <a:xfrm>
              <a:off x="8160915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7" name="500">
              <a:extLst>
                <a:ext uri="{FF2B5EF4-FFF2-40B4-BE49-F238E27FC236}">
                  <a16:creationId xmlns:a16="http://schemas.microsoft.com/office/drawing/2014/main" id="{8A746D16-786D-65BE-E358-BF11893F3AEC}"/>
                </a:ext>
              </a:extLst>
            </p:cNvPr>
            <p:cNvSpPr txBox="1"/>
            <p:nvPr/>
          </p:nvSpPr>
          <p:spPr>
            <a:xfrm>
              <a:off x="6766432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481767EE-E5DE-8834-7FDB-1F8F1ECA5CF7}"/>
                </a:ext>
              </a:extLst>
            </p:cNvPr>
            <p:cNvSpPr/>
            <p:nvPr/>
          </p:nvSpPr>
          <p:spPr>
            <a:xfrm>
              <a:off x="3982446" y="446902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" name="LIANA">
              <a:extLst>
                <a:ext uri="{FF2B5EF4-FFF2-40B4-BE49-F238E27FC236}">
                  <a16:creationId xmlns:a16="http://schemas.microsoft.com/office/drawing/2014/main" id="{4458DDC5-8572-C26B-0CC2-A597D74A7221}"/>
                </a:ext>
              </a:extLst>
            </p:cNvPr>
            <p:cNvSpPr/>
            <p:nvPr/>
          </p:nvSpPr>
          <p:spPr>
            <a:xfrm>
              <a:off x="4438832" y="4829118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</a:t>
              </a:r>
              <a:r>
                <a:t> </a:t>
              </a:r>
            </a:p>
          </p:txBody>
        </p:sp>
        <p:sp>
          <p:nvSpPr>
            <p:cNvPr id="51" name="Cell_chat">
              <a:extLst>
                <a:ext uri="{FF2B5EF4-FFF2-40B4-BE49-F238E27FC236}">
                  <a16:creationId xmlns:a16="http://schemas.microsoft.com/office/drawing/2014/main" id="{97E0CF5F-DF7D-3B7C-20D5-F4D03687373B}"/>
                </a:ext>
              </a:extLst>
            </p:cNvPr>
            <p:cNvSpPr/>
            <p:nvPr/>
          </p:nvSpPr>
          <p:spPr>
            <a:xfrm>
              <a:off x="6901165" y="4639954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Cell_chat</a:t>
              </a:r>
              <a:r>
                <a:t> </a:t>
              </a:r>
            </a:p>
          </p:txBody>
        </p:sp>
        <p:sp>
          <p:nvSpPr>
            <p:cNvPr id="52" name="Cellphone">
              <a:extLst>
                <a:ext uri="{FF2B5EF4-FFF2-40B4-BE49-F238E27FC236}">
                  <a16:creationId xmlns:a16="http://schemas.microsoft.com/office/drawing/2014/main" id="{5C9A551F-5DFC-1147-C941-A6C81C767711}"/>
                </a:ext>
              </a:extLst>
            </p:cNvPr>
            <p:cNvSpPr/>
            <p:nvPr/>
          </p:nvSpPr>
          <p:spPr>
            <a:xfrm>
              <a:off x="6901165" y="5032836"/>
              <a:ext cx="1596645" cy="347119"/>
            </a:xfrm>
            <a:prstGeom prst="roundRect">
              <a:avLst>
                <a:gd name="adj" fmla="val 48295"/>
              </a:avLst>
            </a:prstGeom>
            <a:solidFill>
              <a:srgbClr val="92929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Cellphone</a:t>
              </a:r>
            </a:p>
          </p:txBody>
        </p:sp>
        <p:sp>
          <p:nvSpPr>
            <p:cNvPr id="53" name="Sca">
              <a:extLst>
                <a:ext uri="{FF2B5EF4-FFF2-40B4-BE49-F238E27FC236}">
                  <a16:creationId xmlns:a16="http://schemas.microsoft.com/office/drawing/2014/main" id="{4DF025B4-5DB5-AB33-0F5B-CA79E530E097}"/>
                </a:ext>
              </a:extLst>
            </p:cNvPr>
            <p:cNvSpPr/>
            <p:nvPr/>
          </p:nvSpPr>
          <p:spPr>
            <a:xfrm>
              <a:off x="6901165" y="5421542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D5D5D5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Sca</a:t>
              </a:r>
              <a:endParaRPr/>
            </a:p>
          </p:txBody>
        </p:sp>
        <p:sp>
          <p:nvSpPr>
            <p:cNvPr id="2" name="Rounded Rectangle">
              <a:extLst>
                <a:ext uri="{FF2B5EF4-FFF2-40B4-BE49-F238E27FC236}">
                  <a16:creationId xmlns:a16="http://schemas.microsoft.com/office/drawing/2014/main" id="{01E9B467-855A-FBAB-DA4E-D31E1F551B1A}"/>
                </a:ext>
              </a:extLst>
            </p:cNvPr>
            <p:cNvSpPr/>
            <p:nvPr/>
          </p:nvSpPr>
          <p:spPr>
            <a:xfrm>
              <a:off x="3982446" y="6041143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" name="LIANA aggregate">
              <a:extLst>
                <a:ext uri="{FF2B5EF4-FFF2-40B4-BE49-F238E27FC236}">
                  <a16:creationId xmlns:a16="http://schemas.microsoft.com/office/drawing/2014/main" id="{D082265C-9A11-7130-14E5-843058EC66F6}"/>
                </a:ext>
              </a:extLst>
            </p:cNvPr>
            <p:cNvSpPr/>
            <p:nvPr/>
          </p:nvSpPr>
          <p:spPr>
            <a:xfrm>
              <a:off x="4493719" y="6388372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 aggregate</a:t>
              </a:r>
            </a:p>
          </p:txBody>
        </p:sp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E9C23A83-63E7-E0FE-7897-278DEC332314}"/>
                </a:ext>
              </a:extLst>
            </p:cNvPr>
            <p:cNvSpPr/>
            <p:nvPr/>
          </p:nvSpPr>
          <p:spPr>
            <a:xfrm>
              <a:off x="3984983" y="761325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" name="Self interactions…">
              <a:extLst>
                <a:ext uri="{FF2B5EF4-FFF2-40B4-BE49-F238E27FC236}">
                  <a16:creationId xmlns:a16="http://schemas.microsoft.com/office/drawing/2014/main" id="{14A4E440-27D3-1215-1077-076FEAECB0FA}"/>
                </a:ext>
              </a:extLst>
            </p:cNvPr>
            <p:cNvSpPr txBox="1"/>
            <p:nvPr/>
          </p:nvSpPr>
          <p:spPr>
            <a:xfrm>
              <a:off x="6771737" y="7952303"/>
              <a:ext cx="1860576" cy="654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/>
              </a:pPr>
              <a:r>
                <a:t>Self interactions </a:t>
              </a:r>
            </a:p>
            <a:p>
              <a:pPr>
                <a:defRPr sz="1800"/>
              </a:pPr>
              <a:r>
                <a:t>Agg score &lt; 0.01</a:t>
              </a:r>
            </a:p>
          </p:txBody>
        </p:sp>
        <p:sp>
          <p:nvSpPr>
            <p:cNvPr id="9" name="Filter">
              <a:extLst>
                <a:ext uri="{FF2B5EF4-FFF2-40B4-BE49-F238E27FC236}">
                  <a16:creationId xmlns:a16="http://schemas.microsoft.com/office/drawing/2014/main" id="{49CFAF72-00A3-C3CA-39CE-CF1309660AE7}"/>
                </a:ext>
              </a:extLst>
            </p:cNvPr>
            <p:cNvSpPr/>
            <p:nvPr/>
          </p:nvSpPr>
          <p:spPr>
            <a:xfrm>
              <a:off x="4482103" y="7919819"/>
              <a:ext cx="2168243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Filter</a:t>
              </a:r>
            </a:p>
          </p:txBody>
        </p:sp>
        <p:sp>
          <p:nvSpPr>
            <p:cNvPr id="10" name="Rounded Rectangle">
              <a:extLst>
                <a:ext uri="{FF2B5EF4-FFF2-40B4-BE49-F238E27FC236}">
                  <a16:creationId xmlns:a16="http://schemas.microsoft.com/office/drawing/2014/main" id="{350E4653-E70E-3CBC-A331-E6D7BE660AF6}"/>
                </a:ext>
              </a:extLst>
            </p:cNvPr>
            <p:cNvSpPr/>
            <p:nvPr/>
          </p:nvSpPr>
          <p:spPr>
            <a:xfrm>
              <a:off x="3311935" y="3219845"/>
              <a:ext cx="6072543" cy="5842425"/>
            </a:xfrm>
            <a:prstGeom prst="roundRect">
              <a:avLst>
                <a:gd name="adj" fmla="val 14827"/>
              </a:avLst>
            </a:prstGeom>
            <a:ln w="63500">
              <a:solidFill>
                <a:srgbClr val="5E5E5E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C77866-1571-6BAE-BCC7-C6F7688BF874}"/>
              </a:ext>
            </a:extLst>
          </p:cNvPr>
          <p:cNvGrpSpPr/>
          <p:nvPr/>
        </p:nvGrpSpPr>
        <p:grpSpPr>
          <a:xfrm>
            <a:off x="3852387" y="3547943"/>
            <a:ext cx="6097556" cy="5842425"/>
            <a:chOff x="3286922" y="3219845"/>
            <a:chExt cx="6097556" cy="5842425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FEC386F2-07F4-7193-E754-BC0D7E82D80F}"/>
                </a:ext>
              </a:extLst>
            </p:cNvPr>
            <p:cNvSpPr/>
            <p:nvPr/>
          </p:nvSpPr>
          <p:spPr>
            <a:xfrm>
              <a:off x="3286922" y="3331430"/>
              <a:ext cx="6054632" cy="923578"/>
            </a:xfrm>
            <a:prstGeom prst="roundRect">
              <a:avLst>
                <a:gd name="adj" fmla="val 29356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" name="Pvalb">
              <a:extLst>
                <a:ext uri="{FF2B5EF4-FFF2-40B4-BE49-F238E27FC236}">
                  <a16:creationId xmlns:a16="http://schemas.microsoft.com/office/drawing/2014/main" id="{9140C2A0-B955-7BB6-72A2-A3A822E5752D}"/>
                </a:ext>
              </a:extLst>
            </p:cNvPr>
            <p:cNvSpPr/>
            <p:nvPr/>
          </p:nvSpPr>
          <p:spPr>
            <a:xfrm>
              <a:off x="3626163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58833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Pvalb </a:t>
              </a:r>
            </a:p>
          </p:txBody>
        </p:sp>
        <p:sp>
          <p:nvSpPr>
            <p:cNvPr id="13" name="Vip">
              <a:extLst>
                <a:ext uri="{FF2B5EF4-FFF2-40B4-BE49-F238E27FC236}">
                  <a16:creationId xmlns:a16="http://schemas.microsoft.com/office/drawing/2014/main" id="{05E7A761-0EF8-22F1-FB0D-B7802EDDA28F}"/>
                </a:ext>
              </a:extLst>
            </p:cNvPr>
            <p:cNvSpPr/>
            <p:nvPr/>
          </p:nvSpPr>
          <p:spPr>
            <a:xfrm>
              <a:off x="5020646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B3582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Vip </a:t>
              </a:r>
            </a:p>
          </p:txBody>
        </p:sp>
        <p:sp>
          <p:nvSpPr>
            <p:cNvPr id="14" name="Sst">
              <a:extLst>
                <a:ext uri="{FF2B5EF4-FFF2-40B4-BE49-F238E27FC236}">
                  <a16:creationId xmlns:a16="http://schemas.microsoft.com/office/drawing/2014/main" id="{51444558-4EA6-6E42-EEE5-237DE0BED7E6}"/>
                </a:ext>
              </a:extLst>
            </p:cNvPr>
            <p:cNvSpPr/>
            <p:nvPr/>
          </p:nvSpPr>
          <p:spPr>
            <a:xfrm>
              <a:off x="6415129" y="3455487"/>
              <a:ext cx="1114391" cy="584201"/>
            </a:xfrm>
            <a:prstGeom prst="roundRect">
              <a:avLst>
                <a:gd name="adj" fmla="val 28696"/>
              </a:avLst>
            </a:prstGeom>
            <a:solidFill>
              <a:srgbClr val="DCB74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Sst </a:t>
              </a:r>
            </a:p>
          </p:txBody>
        </p:sp>
        <p:sp>
          <p:nvSpPr>
            <p:cNvPr id="15" name="Lamp5">
              <a:extLst>
                <a:ext uri="{FF2B5EF4-FFF2-40B4-BE49-F238E27FC236}">
                  <a16:creationId xmlns:a16="http://schemas.microsoft.com/office/drawing/2014/main" id="{D38E253F-F501-25B6-1332-2CF5A7714BD5}"/>
                </a:ext>
              </a:extLst>
            </p:cNvPr>
            <p:cNvSpPr/>
            <p:nvPr/>
          </p:nvSpPr>
          <p:spPr>
            <a:xfrm>
              <a:off x="7809612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3F6B9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Lamp5 </a:t>
              </a:r>
            </a:p>
          </p:txBody>
        </p:sp>
        <p:sp>
          <p:nvSpPr>
            <p:cNvPr id="16" name="500">
              <a:extLst>
                <a:ext uri="{FF2B5EF4-FFF2-40B4-BE49-F238E27FC236}">
                  <a16:creationId xmlns:a16="http://schemas.microsoft.com/office/drawing/2014/main" id="{8041D282-2C38-B471-16B5-4F0AB9E060FF}"/>
                </a:ext>
              </a:extLst>
            </p:cNvPr>
            <p:cNvSpPr txBox="1"/>
            <p:nvPr/>
          </p:nvSpPr>
          <p:spPr>
            <a:xfrm>
              <a:off x="3977466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7" name="500">
              <a:extLst>
                <a:ext uri="{FF2B5EF4-FFF2-40B4-BE49-F238E27FC236}">
                  <a16:creationId xmlns:a16="http://schemas.microsoft.com/office/drawing/2014/main" id="{707F0CC3-4932-2097-84E6-4267B1EB6CF9}"/>
                </a:ext>
              </a:extLst>
            </p:cNvPr>
            <p:cNvSpPr txBox="1"/>
            <p:nvPr/>
          </p:nvSpPr>
          <p:spPr>
            <a:xfrm>
              <a:off x="5351441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8" name="500">
              <a:extLst>
                <a:ext uri="{FF2B5EF4-FFF2-40B4-BE49-F238E27FC236}">
                  <a16:creationId xmlns:a16="http://schemas.microsoft.com/office/drawing/2014/main" id="{4AD80674-4F3A-BD6C-77B2-BBA4149FE499}"/>
                </a:ext>
              </a:extLst>
            </p:cNvPr>
            <p:cNvSpPr txBox="1"/>
            <p:nvPr/>
          </p:nvSpPr>
          <p:spPr>
            <a:xfrm>
              <a:off x="8160915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9" name="500">
              <a:extLst>
                <a:ext uri="{FF2B5EF4-FFF2-40B4-BE49-F238E27FC236}">
                  <a16:creationId xmlns:a16="http://schemas.microsoft.com/office/drawing/2014/main" id="{F1D42149-DD54-5CB9-276E-F3911A71A43B}"/>
                </a:ext>
              </a:extLst>
            </p:cNvPr>
            <p:cNvSpPr txBox="1"/>
            <p:nvPr/>
          </p:nvSpPr>
          <p:spPr>
            <a:xfrm>
              <a:off x="6766432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20" name="Rounded Rectangle">
              <a:extLst>
                <a:ext uri="{FF2B5EF4-FFF2-40B4-BE49-F238E27FC236}">
                  <a16:creationId xmlns:a16="http://schemas.microsoft.com/office/drawing/2014/main" id="{BF308CE1-D46B-5105-4ABE-994B77F52ED4}"/>
                </a:ext>
              </a:extLst>
            </p:cNvPr>
            <p:cNvSpPr/>
            <p:nvPr/>
          </p:nvSpPr>
          <p:spPr>
            <a:xfrm>
              <a:off x="3982446" y="446902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" name="LIANA">
              <a:extLst>
                <a:ext uri="{FF2B5EF4-FFF2-40B4-BE49-F238E27FC236}">
                  <a16:creationId xmlns:a16="http://schemas.microsoft.com/office/drawing/2014/main" id="{76A238CD-3070-137F-A824-3645562949F7}"/>
                </a:ext>
              </a:extLst>
            </p:cNvPr>
            <p:cNvSpPr/>
            <p:nvPr/>
          </p:nvSpPr>
          <p:spPr>
            <a:xfrm>
              <a:off x="4438832" y="4829118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</a:t>
              </a:r>
              <a:r>
                <a:t> </a:t>
              </a:r>
            </a:p>
          </p:txBody>
        </p:sp>
        <p:sp>
          <p:nvSpPr>
            <p:cNvPr id="55" name="Cell_chat">
              <a:extLst>
                <a:ext uri="{FF2B5EF4-FFF2-40B4-BE49-F238E27FC236}">
                  <a16:creationId xmlns:a16="http://schemas.microsoft.com/office/drawing/2014/main" id="{D3B28241-A4E0-F5A3-31FA-46574D7A7710}"/>
                </a:ext>
              </a:extLst>
            </p:cNvPr>
            <p:cNvSpPr/>
            <p:nvPr/>
          </p:nvSpPr>
          <p:spPr>
            <a:xfrm>
              <a:off x="6901165" y="4639954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Cell_chat</a:t>
              </a:r>
              <a:r>
                <a:t> </a:t>
              </a:r>
            </a:p>
          </p:txBody>
        </p:sp>
        <p:sp>
          <p:nvSpPr>
            <p:cNvPr id="56" name="Cellphone">
              <a:extLst>
                <a:ext uri="{FF2B5EF4-FFF2-40B4-BE49-F238E27FC236}">
                  <a16:creationId xmlns:a16="http://schemas.microsoft.com/office/drawing/2014/main" id="{D5C3D3F3-F710-E2BE-DA60-6B54B724EEAF}"/>
                </a:ext>
              </a:extLst>
            </p:cNvPr>
            <p:cNvSpPr/>
            <p:nvPr/>
          </p:nvSpPr>
          <p:spPr>
            <a:xfrm>
              <a:off x="6901165" y="5032836"/>
              <a:ext cx="1596645" cy="347119"/>
            </a:xfrm>
            <a:prstGeom prst="roundRect">
              <a:avLst>
                <a:gd name="adj" fmla="val 48295"/>
              </a:avLst>
            </a:prstGeom>
            <a:solidFill>
              <a:srgbClr val="92929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Cellphone</a:t>
              </a:r>
            </a:p>
          </p:txBody>
        </p:sp>
        <p:sp>
          <p:nvSpPr>
            <p:cNvPr id="57" name="Sca">
              <a:extLst>
                <a:ext uri="{FF2B5EF4-FFF2-40B4-BE49-F238E27FC236}">
                  <a16:creationId xmlns:a16="http://schemas.microsoft.com/office/drawing/2014/main" id="{C6CF930D-650E-775D-3B5B-CBB7932FA57D}"/>
                </a:ext>
              </a:extLst>
            </p:cNvPr>
            <p:cNvSpPr/>
            <p:nvPr/>
          </p:nvSpPr>
          <p:spPr>
            <a:xfrm>
              <a:off x="6901165" y="5421542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D5D5D5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Sca</a:t>
              </a:r>
              <a:endParaRPr/>
            </a:p>
          </p:txBody>
        </p:sp>
        <p:sp>
          <p:nvSpPr>
            <p:cNvPr id="58" name="Rounded Rectangle">
              <a:extLst>
                <a:ext uri="{FF2B5EF4-FFF2-40B4-BE49-F238E27FC236}">
                  <a16:creationId xmlns:a16="http://schemas.microsoft.com/office/drawing/2014/main" id="{D61BDD09-8078-30CA-FFF3-EA677391C9A6}"/>
                </a:ext>
              </a:extLst>
            </p:cNvPr>
            <p:cNvSpPr/>
            <p:nvPr/>
          </p:nvSpPr>
          <p:spPr>
            <a:xfrm>
              <a:off x="3982446" y="6041143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" name="LIANA aggregate">
              <a:extLst>
                <a:ext uri="{FF2B5EF4-FFF2-40B4-BE49-F238E27FC236}">
                  <a16:creationId xmlns:a16="http://schemas.microsoft.com/office/drawing/2014/main" id="{95A6D936-2747-D30B-7058-C518482295FA}"/>
                </a:ext>
              </a:extLst>
            </p:cNvPr>
            <p:cNvSpPr/>
            <p:nvPr/>
          </p:nvSpPr>
          <p:spPr>
            <a:xfrm>
              <a:off x="4493719" y="6388372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 aggregate</a:t>
              </a:r>
            </a:p>
          </p:txBody>
        </p:sp>
        <p:sp>
          <p:nvSpPr>
            <p:cNvPr id="60" name="Rounded Rectangle">
              <a:extLst>
                <a:ext uri="{FF2B5EF4-FFF2-40B4-BE49-F238E27FC236}">
                  <a16:creationId xmlns:a16="http://schemas.microsoft.com/office/drawing/2014/main" id="{7F567D8E-06C1-2EDF-CCFE-02089AAC4507}"/>
                </a:ext>
              </a:extLst>
            </p:cNvPr>
            <p:cNvSpPr/>
            <p:nvPr/>
          </p:nvSpPr>
          <p:spPr>
            <a:xfrm>
              <a:off x="3984983" y="761325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" name="Self interactions…">
              <a:extLst>
                <a:ext uri="{FF2B5EF4-FFF2-40B4-BE49-F238E27FC236}">
                  <a16:creationId xmlns:a16="http://schemas.microsoft.com/office/drawing/2014/main" id="{6999277D-5146-04EB-4977-5CD0654BFB27}"/>
                </a:ext>
              </a:extLst>
            </p:cNvPr>
            <p:cNvSpPr txBox="1"/>
            <p:nvPr/>
          </p:nvSpPr>
          <p:spPr>
            <a:xfrm>
              <a:off x="6771737" y="7952303"/>
              <a:ext cx="1860576" cy="654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/>
              </a:pPr>
              <a:r>
                <a:t>Self interactions </a:t>
              </a:r>
            </a:p>
            <a:p>
              <a:pPr>
                <a:defRPr sz="1800"/>
              </a:pPr>
              <a:r>
                <a:t>Agg score &lt; 0.01</a:t>
              </a:r>
            </a:p>
          </p:txBody>
        </p:sp>
        <p:sp>
          <p:nvSpPr>
            <p:cNvPr id="62" name="Filter">
              <a:extLst>
                <a:ext uri="{FF2B5EF4-FFF2-40B4-BE49-F238E27FC236}">
                  <a16:creationId xmlns:a16="http://schemas.microsoft.com/office/drawing/2014/main" id="{1AC03A19-0D27-2C1F-FFC7-96A6C8D6573F}"/>
                </a:ext>
              </a:extLst>
            </p:cNvPr>
            <p:cNvSpPr/>
            <p:nvPr/>
          </p:nvSpPr>
          <p:spPr>
            <a:xfrm>
              <a:off x="4482103" y="7919819"/>
              <a:ext cx="2168243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Filter</a:t>
              </a:r>
            </a:p>
          </p:txBody>
        </p:sp>
        <p:sp>
          <p:nvSpPr>
            <p:cNvPr id="63" name="Rounded Rectangle">
              <a:extLst>
                <a:ext uri="{FF2B5EF4-FFF2-40B4-BE49-F238E27FC236}">
                  <a16:creationId xmlns:a16="http://schemas.microsoft.com/office/drawing/2014/main" id="{4241D23A-AA22-FEBF-E03A-F098B07F9D6E}"/>
                </a:ext>
              </a:extLst>
            </p:cNvPr>
            <p:cNvSpPr/>
            <p:nvPr/>
          </p:nvSpPr>
          <p:spPr>
            <a:xfrm>
              <a:off x="3311935" y="3219845"/>
              <a:ext cx="6072543" cy="5842425"/>
            </a:xfrm>
            <a:prstGeom prst="roundRect">
              <a:avLst>
                <a:gd name="adj" fmla="val 14827"/>
              </a:avLst>
            </a:prstGeom>
            <a:ln w="63500">
              <a:solidFill>
                <a:srgbClr val="5E5E5E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7FBC55B-2753-97DC-1BE2-5D9AEFF15C32}"/>
              </a:ext>
            </a:extLst>
          </p:cNvPr>
          <p:cNvGrpSpPr/>
          <p:nvPr/>
        </p:nvGrpSpPr>
        <p:grpSpPr>
          <a:xfrm>
            <a:off x="4438832" y="3948863"/>
            <a:ext cx="6097556" cy="5842425"/>
            <a:chOff x="3286922" y="3219845"/>
            <a:chExt cx="6097556" cy="5842425"/>
          </a:xfrm>
        </p:grpSpPr>
        <p:sp>
          <p:nvSpPr>
            <p:cNvPr id="86" name="Rounded Rectangle">
              <a:extLst>
                <a:ext uri="{FF2B5EF4-FFF2-40B4-BE49-F238E27FC236}">
                  <a16:creationId xmlns:a16="http://schemas.microsoft.com/office/drawing/2014/main" id="{1867000F-30A9-58C6-48F8-B4ED1025BEA8}"/>
                </a:ext>
              </a:extLst>
            </p:cNvPr>
            <p:cNvSpPr/>
            <p:nvPr/>
          </p:nvSpPr>
          <p:spPr>
            <a:xfrm>
              <a:off x="3286922" y="3331430"/>
              <a:ext cx="6054632" cy="923578"/>
            </a:xfrm>
            <a:prstGeom prst="roundRect">
              <a:avLst>
                <a:gd name="adj" fmla="val 29356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7" name="Pvalb">
              <a:extLst>
                <a:ext uri="{FF2B5EF4-FFF2-40B4-BE49-F238E27FC236}">
                  <a16:creationId xmlns:a16="http://schemas.microsoft.com/office/drawing/2014/main" id="{89F21C7D-27FD-3AEB-F379-9FBED292E97F}"/>
                </a:ext>
              </a:extLst>
            </p:cNvPr>
            <p:cNvSpPr/>
            <p:nvPr/>
          </p:nvSpPr>
          <p:spPr>
            <a:xfrm>
              <a:off x="3626163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58833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Pvalb </a:t>
              </a:r>
            </a:p>
          </p:txBody>
        </p:sp>
        <p:sp>
          <p:nvSpPr>
            <p:cNvPr id="88" name="Vip">
              <a:extLst>
                <a:ext uri="{FF2B5EF4-FFF2-40B4-BE49-F238E27FC236}">
                  <a16:creationId xmlns:a16="http://schemas.microsoft.com/office/drawing/2014/main" id="{58473534-8D80-8399-C1EA-5D47DE3B309F}"/>
                </a:ext>
              </a:extLst>
            </p:cNvPr>
            <p:cNvSpPr/>
            <p:nvPr/>
          </p:nvSpPr>
          <p:spPr>
            <a:xfrm>
              <a:off x="5020646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B3582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Vip </a:t>
              </a:r>
            </a:p>
          </p:txBody>
        </p:sp>
        <p:sp>
          <p:nvSpPr>
            <p:cNvPr id="89" name="Sst">
              <a:extLst>
                <a:ext uri="{FF2B5EF4-FFF2-40B4-BE49-F238E27FC236}">
                  <a16:creationId xmlns:a16="http://schemas.microsoft.com/office/drawing/2014/main" id="{F6240C3F-2A18-073F-AE13-8BDB1BC77950}"/>
                </a:ext>
              </a:extLst>
            </p:cNvPr>
            <p:cNvSpPr/>
            <p:nvPr/>
          </p:nvSpPr>
          <p:spPr>
            <a:xfrm>
              <a:off x="6415129" y="3455487"/>
              <a:ext cx="1114391" cy="584201"/>
            </a:xfrm>
            <a:prstGeom prst="roundRect">
              <a:avLst>
                <a:gd name="adj" fmla="val 28696"/>
              </a:avLst>
            </a:prstGeom>
            <a:solidFill>
              <a:srgbClr val="DCB74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Sst </a:t>
              </a:r>
            </a:p>
          </p:txBody>
        </p:sp>
        <p:sp>
          <p:nvSpPr>
            <p:cNvPr id="90" name="Lamp5">
              <a:extLst>
                <a:ext uri="{FF2B5EF4-FFF2-40B4-BE49-F238E27FC236}">
                  <a16:creationId xmlns:a16="http://schemas.microsoft.com/office/drawing/2014/main" id="{2682F96D-8414-3A32-2DFF-C318318E487E}"/>
                </a:ext>
              </a:extLst>
            </p:cNvPr>
            <p:cNvSpPr/>
            <p:nvPr/>
          </p:nvSpPr>
          <p:spPr>
            <a:xfrm>
              <a:off x="7809612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3F6B9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Lamp5 </a:t>
              </a:r>
            </a:p>
          </p:txBody>
        </p:sp>
        <p:sp>
          <p:nvSpPr>
            <p:cNvPr id="91" name="500">
              <a:extLst>
                <a:ext uri="{FF2B5EF4-FFF2-40B4-BE49-F238E27FC236}">
                  <a16:creationId xmlns:a16="http://schemas.microsoft.com/office/drawing/2014/main" id="{230BCC99-0974-412D-5F09-EBFDE9A1F5FB}"/>
                </a:ext>
              </a:extLst>
            </p:cNvPr>
            <p:cNvSpPr txBox="1"/>
            <p:nvPr/>
          </p:nvSpPr>
          <p:spPr>
            <a:xfrm>
              <a:off x="3977466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92" name="500">
              <a:extLst>
                <a:ext uri="{FF2B5EF4-FFF2-40B4-BE49-F238E27FC236}">
                  <a16:creationId xmlns:a16="http://schemas.microsoft.com/office/drawing/2014/main" id="{43E670AE-2D6C-90DD-E0A2-8F5C81B4C0CD}"/>
                </a:ext>
              </a:extLst>
            </p:cNvPr>
            <p:cNvSpPr txBox="1"/>
            <p:nvPr/>
          </p:nvSpPr>
          <p:spPr>
            <a:xfrm>
              <a:off x="5351441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93" name="500">
              <a:extLst>
                <a:ext uri="{FF2B5EF4-FFF2-40B4-BE49-F238E27FC236}">
                  <a16:creationId xmlns:a16="http://schemas.microsoft.com/office/drawing/2014/main" id="{4BDC2D01-E0E9-BBF3-5222-714E4CFBBEC2}"/>
                </a:ext>
              </a:extLst>
            </p:cNvPr>
            <p:cNvSpPr txBox="1"/>
            <p:nvPr/>
          </p:nvSpPr>
          <p:spPr>
            <a:xfrm>
              <a:off x="8160915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94" name="500">
              <a:extLst>
                <a:ext uri="{FF2B5EF4-FFF2-40B4-BE49-F238E27FC236}">
                  <a16:creationId xmlns:a16="http://schemas.microsoft.com/office/drawing/2014/main" id="{2841646C-CE2C-C046-D5A4-4DADEBED2C7F}"/>
                </a:ext>
              </a:extLst>
            </p:cNvPr>
            <p:cNvSpPr txBox="1"/>
            <p:nvPr/>
          </p:nvSpPr>
          <p:spPr>
            <a:xfrm>
              <a:off x="6766432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95" name="Rounded Rectangle">
              <a:extLst>
                <a:ext uri="{FF2B5EF4-FFF2-40B4-BE49-F238E27FC236}">
                  <a16:creationId xmlns:a16="http://schemas.microsoft.com/office/drawing/2014/main" id="{E8B05C8B-E1B2-9F1B-3DE4-F0B4F980A966}"/>
                </a:ext>
              </a:extLst>
            </p:cNvPr>
            <p:cNvSpPr/>
            <p:nvPr/>
          </p:nvSpPr>
          <p:spPr>
            <a:xfrm>
              <a:off x="3982446" y="446902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" name="LIANA">
              <a:extLst>
                <a:ext uri="{FF2B5EF4-FFF2-40B4-BE49-F238E27FC236}">
                  <a16:creationId xmlns:a16="http://schemas.microsoft.com/office/drawing/2014/main" id="{4D8C50B1-FEB0-7F25-0287-8D8CFB03C714}"/>
                </a:ext>
              </a:extLst>
            </p:cNvPr>
            <p:cNvSpPr/>
            <p:nvPr/>
          </p:nvSpPr>
          <p:spPr>
            <a:xfrm>
              <a:off x="4438832" y="4829118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</a:t>
              </a:r>
              <a:r>
                <a:t> </a:t>
              </a:r>
            </a:p>
          </p:txBody>
        </p:sp>
        <p:sp>
          <p:nvSpPr>
            <p:cNvPr id="97" name="Cell_chat">
              <a:extLst>
                <a:ext uri="{FF2B5EF4-FFF2-40B4-BE49-F238E27FC236}">
                  <a16:creationId xmlns:a16="http://schemas.microsoft.com/office/drawing/2014/main" id="{E95BC604-6120-CAEF-7E46-684C3F45F583}"/>
                </a:ext>
              </a:extLst>
            </p:cNvPr>
            <p:cNvSpPr/>
            <p:nvPr/>
          </p:nvSpPr>
          <p:spPr>
            <a:xfrm>
              <a:off x="6901165" y="4639954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Cell_chat</a:t>
              </a:r>
              <a:r>
                <a:t> </a:t>
              </a:r>
            </a:p>
          </p:txBody>
        </p:sp>
        <p:sp>
          <p:nvSpPr>
            <p:cNvPr id="98" name="Cellphone">
              <a:extLst>
                <a:ext uri="{FF2B5EF4-FFF2-40B4-BE49-F238E27FC236}">
                  <a16:creationId xmlns:a16="http://schemas.microsoft.com/office/drawing/2014/main" id="{2A736C08-38AB-C690-1698-57C7F5324289}"/>
                </a:ext>
              </a:extLst>
            </p:cNvPr>
            <p:cNvSpPr/>
            <p:nvPr/>
          </p:nvSpPr>
          <p:spPr>
            <a:xfrm>
              <a:off x="6901165" y="5032836"/>
              <a:ext cx="1596645" cy="347119"/>
            </a:xfrm>
            <a:prstGeom prst="roundRect">
              <a:avLst>
                <a:gd name="adj" fmla="val 48295"/>
              </a:avLst>
            </a:prstGeom>
            <a:solidFill>
              <a:srgbClr val="92929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Cellphone</a:t>
              </a:r>
            </a:p>
          </p:txBody>
        </p:sp>
        <p:sp>
          <p:nvSpPr>
            <p:cNvPr id="99" name="Sca">
              <a:extLst>
                <a:ext uri="{FF2B5EF4-FFF2-40B4-BE49-F238E27FC236}">
                  <a16:creationId xmlns:a16="http://schemas.microsoft.com/office/drawing/2014/main" id="{ACDF1039-A01B-8D20-6EF9-5D7940A3F164}"/>
                </a:ext>
              </a:extLst>
            </p:cNvPr>
            <p:cNvSpPr/>
            <p:nvPr/>
          </p:nvSpPr>
          <p:spPr>
            <a:xfrm>
              <a:off x="6901165" y="5421542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D5D5D5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Sca</a:t>
              </a:r>
              <a:endParaRPr/>
            </a:p>
          </p:txBody>
        </p:sp>
        <p:sp>
          <p:nvSpPr>
            <p:cNvPr id="100" name="Rounded Rectangle">
              <a:extLst>
                <a:ext uri="{FF2B5EF4-FFF2-40B4-BE49-F238E27FC236}">
                  <a16:creationId xmlns:a16="http://schemas.microsoft.com/office/drawing/2014/main" id="{8365056A-5736-BAE8-3443-8DAFD077BE9D}"/>
                </a:ext>
              </a:extLst>
            </p:cNvPr>
            <p:cNvSpPr/>
            <p:nvPr/>
          </p:nvSpPr>
          <p:spPr>
            <a:xfrm>
              <a:off x="3982446" y="6041143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" name="LIANA aggregate">
              <a:extLst>
                <a:ext uri="{FF2B5EF4-FFF2-40B4-BE49-F238E27FC236}">
                  <a16:creationId xmlns:a16="http://schemas.microsoft.com/office/drawing/2014/main" id="{7FBA52EC-D382-8DF1-4DFF-39D5CA2E8404}"/>
                </a:ext>
              </a:extLst>
            </p:cNvPr>
            <p:cNvSpPr/>
            <p:nvPr/>
          </p:nvSpPr>
          <p:spPr>
            <a:xfrm>
              <a:off x="4493719" y="6388372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 aggregate</a:t>
              </a:r>
            </a:p>
          </p:txBody>
        </p:sp>
        <p:sp>
          <p:nvSpPr>
            <p:cNvPr id="102" name="Rounded Rectangle">
              <a:extLst>
                <a:ext uri="{FF2B5EF4-FFF2-40B4-BE49-F238E27FC236}">
                  <a16:creationId xmlns:a16="http://schemas.microsoft.com/office/drawing/2014/main" id="{085A45FF-62B0-0400-09FA-6004DDF41273}"/>
                </a:ext>
              </a:extLst>
            </p:cNvPr>
            <p:cNvSpPr/>
            <p:nvPr/>
          </p:nvSpPr>
          <p:spPr>
            <a:xfrm>
              <a:off x="3984983" y="761325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" name="Self interactions…">
              <a:extLst>
                <a:ext uri="{FF2B5EF4-FFF2-40B4-BE49-F238E27FC236}">
                  <a16:creationId xmlns:a16="http://schemas.microsoft.com/office/drawing/2014/main" id="{12EBD8B5-1791-0394-7F1B-2F5377D048FF}"/>
                </a:ext>
              </a:extLst>
            </p:cNvPr>
            <p:cNvSpPr txBox="1"/>
            <p:nvPr/>
          </p:nvSpPr>
          <p:spPr>
            <a:xfrm>
              <a:off x="6771737" y="7952303"/>
              <a:ext cx="1860576" cy="654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/>
              </a:pPr>
              <a:r>
                <a:t>Self interactions </a:t>
              </a:r>
            </a:p>
            <a:p>
              <a:pPr>
                <a:defRPr sz="1800"/>
              </a:pPr>
              <a:r>
                <a:t>Agg score &lt; 0.01</a:t>
              </a:r>
            </a:p>
          </p:txBody>
        </p:sp>
        <p:sp>
          <p:nvSpPr>
            <p:cNvPr id="104" name="Filter">
              <a:extLst>
                <a:ext uri="{FF2B5EF4-FFF2-40B4-BE49-F238E27FC236}">
                  <a16:creationId xmlns:a16="http://schemas.microsoft.com/office/drawing/2014/main" id="{7C63D4BB-9A9F-53CB-777B-AA267EB21956}"/>
                </a:ext>
              </a:extLst>
            </p:cNvPr>
            <p:cNvSpPr/>
            <p:nvPr/>
          </p:nvSpPr>
          <p:spPr>
            <a:xfrm>
              <a:off x="4482103" y="7919819"/>
              <a:ext cx="2168243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Filter</a:t>
              </a:r>
            </a:p>
          </p:txBody>
        </p:sp>
        <p:sp>
          <p:nvSpPr>
            <p:cNvPr id="105" name="Rounded Rectangle">
              <a:extLst>
                <a:ext uri="{FF2B5EF4-FFF2-40B4-BE49-F238E27FC236}">
                  <a16:creationId xmlns:a16="http://schemas.microsoft.com/office/drawing/2014/main" id="{9BAB4955-A4CD-F03A-EE03-ED7F0CEDE8F9}"/>
                </a:ext>
              </a:extLst>
            </p:cNvPr>
            <p:cNvSpPr/>
            <p:nvPr/>
          </p:nvSpPr>
          <p:spPr>
            <a:xfrm>
              <a:off x="3311935" y="3219845"/>
              <a:ext cx="6072543" cy="5842425"/>
            </a:xfrm>
            <a:prstGeom prst="roundRect">
              <a:avLst>
                <a:gd name="adj" fmla="val 14827"/>
              </a:avLst>
            </a:prstGeom>
            <a:ln w="63500">
              <a:solidFill>
                <a:srgbClr val="5E5E5E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09C47E1-F995-2B7B-3124-175F85247E66}"/>
              </a:ext>
            </a:extLst>
          </p:cNvPr>
          <p:cNvGrpSpPr/>
          <p:nvPr/>
        </p:nvGrpSpPr>
        <p:grpSpPr>
          <a:xfrm>
            <a:off x="5134388" y="4297676"/>
            <a:ext cx="6097556" cy="5842425"/>
            <a:chOff x="3286922" y="3219845"/>
            <a:chExt cx="6097556" cy="5842425"/>
          </a:xfrm>
        </p:grpSpPr>
        <p:sp>
          <p:nvSpPr>
            <p:cNvPr id="107" name="Rounded Rectangle">
              <a:extLst>
                <a:ext uri="{FF2B5EF4-FFF2-40B4-BE49-F238E27FC236}">
                  <a16:creationId xmlns:a16="http://schemas.microsoft.com/office/drawing/2014/main" id="{A01C5E4F-ACF9-9F76-2DC8-E64B06412751}"/>
                </a:ext>
              </a:extLst>
            </p:cNvPr>
            <p:cNvSpPr/>
            <p:nvPr/>
          </p:nvSpPr>
          <p:spPr>
            <a:xfrm>
              <a:off x="3286922" y="3331430"/>
              <a:ext cx="6054632" cy="923578"/>
            </a:xfrm>
            <a:prstGeom prst="roundRect">
              <a:avLst>
                <a:gd name="adj" fmla="val 29356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" name="Pvalb">
              <a:extLst>
                <a:ext uri="{FF2B5EF4-FFF2-40B4-BE49-F238E27FC236}">
                  <a16:creationId xmlns:a16="http://schemas.microsoft.com/office/drawing/2014/main" id="{CE9C4F6F-C30B-CBBF-EF85-88FB44A21918}"/>
                </a:ext>
              </a:extLst>
            </p:cNvPr>
            <p:cNvSpPr/>
            <p:nvPr/>
          </p:nvSpPr>
          <p:spPr>
            <a:xfrm>
              <a:off x="3626163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58833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Pvalb </a:t>
              </a:r>
            </a:p>
          </p:txBody>
        </p:sp>
        <p:sp>
          <p:nvSpPr>
            <p:cNvPr id="109" name="Vip">
              <a:extLst>
                <a:ext uri="{FF2B5EF4-FFF2-40B4-BE49-F238E27FC236}">
                  <a16:creationId xmlns:a16="http://schemas.microsoft.com/office/drawing/2014/main" id="{5BB0FFC3-7C7A-CC99-FB26-D36496408CF0}"/>
                </a:ext>
              </a:extLst>
            </p:cNvPr>
            <p:cNvSpPr/>
            <p:nvPr/>
          </p:nvSpPr>
          <p:spPr>
            <a:xfrm>
              <a:off x="5020646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B3582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Vip </a:t>
              </a:r>
            </a:p>
          </p:txBody>
        </p:sp>
        <p:sp>
          <p:nvSpPr>
            <p:cNvPr id="110" name="Sst">
              <a:extLst>
                <a:ext uri="{FF2B5EF4-FFF2-40B4-BE49-F238E27FC236}">
                  <a16:creationId xmlns:a16="http://schemas.microsoft.com/office/drawing/2014/main" id="{5F27B612-A517-EDCB-8807-848071C0F25C}"/>
                </a:ext>
              </a:extLst>
            </p:cNvPr>
            <p:cNvSpPr/>
            <p:nvPr/>
          </p:nvSpPr>
          <p:spPr>
            <a:xfrm>
              <a:off x="6415129" y="3455487"/>
              <a:ext cx="1114391" cy="584201"/>
            </a:xfrm>
            <a:prstGeom prst="roundRect">
              <a:avLst>
                <a:gd name="adj" fmla="val 28696"/>
              </a:avLst>
            </a:prstGeom>
            <a:solidFill>
              <a:srgbClr val="DCB74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Sst </a:t>
              </a:r>
            </a:p>
          </p:txBody>
        </p:sp>
        <p:sp>
          <p:nvSpPr>
            <p:cNvPr id="111" name="Lamp5">
              <a:extLst>
                <a:ext uri="{FF2B5EF4-FFF2-40B4-BE49-F238E27FC236}">
                  <a16:creationId xmlns:a16="http://schemas.microsoft.com/office/drawing/2014/main" id="{5853E3A4-9F97-ACCF-DE50-021AEB56EBDD}"/>
                </a:ext>
              </a:extLst>
            </p:cNvPr>
            <p:cNvSpPr/>
            <p:nvPr/>
          </p:nvSpPr>
          <p:spPr>
            <a:xfrm>
              <a:off x="7809612" y="3455487"/>
              <a:ext cx="1114392" cy="584201"/>
            </a:xfrm>
            <a:prstGeom prst="roundRect">
              <a:avLst>
                <a:gd name="adj" fmla="val 28696"/>
              </a:avLst>
            </a:prstGeom>
            <a:solidFill>
              <a:srgbClr val="3F6B9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Lamp5 </a:t>
              </a:r>
            </a:p>
          </p:txBody>
        </p:sp>
        <p:sp>
          <p:nvSpPr>
            <p:cNvPr id="112" name="500">
              <a:extLst>
                <a:ext uri="{FF2B5EF4-FFF2-40B4-BE49-F238E27FC236}">
                  <a16:creationId xmlns:a16="http://schemas.microsoft.com/office/drawing/2014/main" id="{CDCCD7CF-15D2-182C-46BB-C05A99F34276}"/>
                </a:ext>
              </a:extLst>
            </p:cNvPr>
            <p:cNvSpPr txBox="1"/>
            <p:nvPr/>
          </p:nvSpPr>
          <p:spPr>
            <a:xfrm>
              <a:off x="3977466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13" name="500">
              <a:extLst>
                <a:ext uri="{FF2B5EF4-FFF2-40B4-BE49-F238E27FC236}">
                  <a16:creationId xmlns:a16="http://schemas.microsoft.com/office/drawing/2014/main" id="{66A179D1-F4F2-1BDD-EC04-7F57BFD90CC1}"/>
                </a:ext>
              </a:extLst>
            </p:cNvPr>
            <p:cNvSpPr txBox="1"/>
            <p:nvPr/>
          </p:nvSpPr>
          <p:spPr>
            <a:xfrm>
              <a:off x="5351441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14" name="500">
              <a:extLst>
                <a:ext uri="{FF2B5EF4-FFF2-40B4-BE49-F238E27FC236}">
                  <a16:creationId xmlns:a16="http://schemas.microsoft.com/office/drawing/2014/main" id="{ABC72A4E-46D7-6AF9-870E-022C2A0B19B5}"/>
                </a:ext>
              </a:extLst>
            </p:cNvPr>
            <p:cNvSpPr txBox="1"/>
            <p:nvPr/>
          </p:nvSpPr>
          <p:spPr>
            <a:xfrm>
              <a:off x="8160915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15" name="500">
              <a:extLst>
                <a:ext uri="{FF2B5EF4-FFF2-40B4-BE49-F238E27FC236}">
                  <a16:creationId xmlns:a16="http://schemas.microsoft.com/office/drawing/2014/main" id="{59FC0210-F69C-DE90-490F-79C3FC7C7EF4}"/>
                </a:ext>
              </a:extLst>
            </p:cNvPr>
            <p:cNvSpPr txBox="1"/>
            <p:nvPr/>
          </p:nvSpPr>
          <p:spPr>
            <a:xfrm>
              <a:off x="6766432" y="3760153"/>
              <a:ext cx="411786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Arial Hebrew"/>
                  <a:ea typeface="Arial Hebrew"/>
                  <a:cs typeface="Arial Hebrew"/>
                  <a:sym typeface="Arial Hebrew"/>
                </a:defRPr>
              </a:lvl1pPr>
            </a:lstStyle>
            <a:p>
              <a:r>
                <a:t>500</a:t>
              </a:r>
            </a:p>
          </p:txBody>
        </p:sp>
        <p:sp>
          <p:nvSpPr>
            <p:cNvPr id="116" name="Rounded Rectangle">
              <a:extLst>
                <a:ext uri="{FF2B5EF4-FFF2-40B4-BE49-F238E27FC236}">
                  <a16:creationId xmlns:a16="http://schemas.microsoft.com/office/drawing/2014/main" id="{B86B37D5-0C47-6D03-9D23-5304AB12410A}"/>
                </a:ext>
              </a:extLst>
            </p:cNvPr>
            <p:cNvSpPr/>
            <p:nvPr/>
          </p:nvSpPr>
          <p:spPr>
            <a:xfrm>
              <a:off x="3982446" y="446902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" name="LIANA">
              <a:extLst>
                <a:ext uri="{FF2B5EF4-FFF2-40B4-BE49-F238E27FC236}">
                  <a16:creationId xmlns:a16="http://schemas.microsoft.com/office/drawing/2014/main" id="{8A5D382D-393C-BC87-6031-497E97B80E56}"/>
                </a:ext>
              </a:extLst>
            </p:cNvPr>
            <p:cNvSpPr/>
            <p:nvPr/>
          </p:nvSpPr>
          <p:spPr>
            <a:xfrm>
              <a:off x="4438832" y="4829118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</a:t>
              </a:r>
              <a:r>
                <a:t> </a:t>
              </a:r>
            </a:p>
          </p:txBody>
        </p:sp>
        <p:sp>
          <p:nvSpPr>
            <p:cNvPr id="118" name="Cell_chat">
              <a:extLst>
                <a:ext uri="{FF2B5EF4-FFF2-40B4-BE49-F238E27FC236}">
                  <a16:creationId xmlns:a16="http://schemas.microsoft.com/office/drawing/2014/main" id="{BD36B401-B11E-1C1D-9D7F-66614EA6B964}"/>
                </a:ext>
              </a:extLst>
            </p:cNvPr>
            <p:cNvSpPr/>
            <p:nvPr/>
          </p:nvSpPr>
          <p:spPr>
            <a:xfrm>
              <a:off x="6901165" y="4639954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Cell_chat</a:t>
              </a:r>
              <a:r>
                <a:t> </a:t>
              </a:r>
            </a:p>
          </p:txBody>
        </p:sp>
        <p:sp>
          <p:nvSpPr>
            <p:cNvPr id="119" name="Cellphone">
              <a:extLst>
                <a:ext uri="{FF2B5EF4-FFF2-40B4-BE49-F238E27FC236}">
                  <a16:creationId xmlns:a16="http://schemas.microsoft.com/office/drawing/2014/main" id="{4298FBF8-CA82-DA99-C971-0EB48A296709}"/>
                </a:ext>
              </a:extLst>
            </p:cNvPr>
            <p:cNvSpPr/>
            <p:nvPr/>
          </p:nvSpPr>
          <p:spPr>
            <a:xfrm>
              <a:off x="6901165" y="5032836"/>
              <a:ext cx="1596645" cy="347119"/>
            </a:xfrm>
            <a:prstGeom prst="roundRect">
              <a:avLst>
                <a:gd name="adj" fmla="val 48295"/>
              </a:avLst>
            </a:prstGeom>
            <a:solidFill>
              <a:srgbClr val="92929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Cellphone</a:t>
              </a:r>
            </a:p>
          </p:txBody>
        </p:sp>
        <p:sp>
          <p:nvSpPr>
            <p:cNvPr id="120" name="Sca">
              <a:extLst>
                <a:ext uri="{FF2B5EF4-FFF2-40B4-BE49-F238E27FC236}">
                  <a16:creationId xmlns:a16="http://schemas.microsoft.com/office/drawing/2014/main" id="{0832DA0A-3D0D-8DAA-1739-07183891903F}"/>
                </a:ext>
              </a:extLst>
            </p:cNvPr>
            <p:cNvSpPr/>
            <p:nvPr/>
          </p:nvSpPr>
          <p:spPr>
            <a:xfrm>
              <a:off x="6901165" y="5421542"/>
              <a:ext cx="1596645" cy="347118"/>
            </a:xfrm>
            <a:prstGeom prst="roundRect">
              <a:avLst>
                <a:gd name="adj" fmla="val 48295"/>
              </a:avLst>
            </a:prstGeom>
            <a:solidFill>
              <a:srgbClr val="D5D5D5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err="1"/>
                <a:t>Sca</a:t>
              </a:r>
              <a:endParaRPr/>
            </a:p>
          </p:txBody>
        </p:sp>
        <p:sp>
          <p:nvSpPr>
            <p:cNvPr id="121" name="Rounded Rectangle">
              <a:extLst>
                <a:ext uri="{FF2B5EF4-FFF2-40B4-BE49-F238E27FC236}">
                  <a16:creationId xmlns:a16="http://schemas.microsoft.com/office/drawing/2014/main" id="{A7913F0D-12F4-3850-27B0-D0D40AAC84CA}"/>
                </a:ext>
              </a:extLst>
            </p:cNvPr>
            <p:cNvSpPr/>
            <p:nvPr/>
          </p:nvSpPr>
          <p:spPr>
            <a:xfrm>
              <a:off x="3982446" y="6041143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" name="LIANA aggregate">
              <a:extLst>
                <a:ext uri="{FF2B5EF4-FFF2-40B4-BE49-F238E27FC236}">
                  <a16:creationId xmlns:a16="http://schemas.microsoft.com/office/drawing/2014/main" id="{EDC98808-AA35-A3F9-4036-5B40ED82E71D}"/>
                </a:ext>
              </a:extLst>
            </p:cNvPr>
            <p:cNvSpPr/>
            <p:nvPr/>
          </p:nvSpPr>
          <p:spPr>
            <a:xfrm>
              <a:off x="4493719" y="6388372"/>
              <a:ext cx="2168244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sz="1600"/>
                <a:t>LIANA aggregate</a:t>
              </a:r>
            </a:p>
          </p:txBody>
        </p:sp>
        <p:sp>
          <p:nvSpPr>
            <p:cNvPr id="123" name="Rounded Rectangle">
              <a:extLst>
                <a:ext uri="{FF2B5EF4-FFF2-40B4-BE49-F238E27FC236}">
                  <a16:creationId xmlns:a16="http://schemas.microsoft.com/office/drawing/2014/main" id="{A7806498-B0B1-2EF9-636D-47B8C6635920}"/>
                </a:ext>
              </a:extLst>
            </p:cNvPr>
            <p:cNvSpPr/>
            <p:nvPr/>
          </p:nvSpPr>
          <p:spPr>
            <a:xfrm>
              <a:off x="3984983" y="7613258"/>
              <a:ext cx="4866213" cy="1449012"/>
            </a:xfrm>
            <a:prstGeom prst="roundRect">
              <a:avLst>
                <a:gd name="adj" fmla="val 18711"/>
              </a:avLst>
            </a:prstGeom>
            <a:solidFill>
              <a:srgbClr val="D5D5D5">
                <a:alpha val="34201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" name="Self interactions…">
              <a:extLst>
                <a:ext uri="{FF2B5EF4-FFF2-40B4-BE49-F238E27FC236}">
                  <a16:creationId xmlns:a16="http://schemas.microsoft.com/office/drawing/2014/main" id="{89951777-B565-0792-A41D-C0BF60B7195E}"/>
                </a:ext>
              </a:extLst>
            </p:cNvPr>
            <p:cNvSpPr txBox="1"/>
            <p:nvPr/>
          </p:nvSpPr>
          <p:spPr>
            <a:xfrm>
              <a:off x="6771737" y="7952303"/>
              <a:ext cx="1860576" cy="6540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/>
              </a:pPr>
              <a:r>
                <a:t>Self interactions </a:t>
              </a:r>
            </a:p>
            <a:p>
              <a:pPr>
                <a:defRPr sz="1800"/>
              </a:pPr>
              <a:r>
                <a:t>Agg score &lt; 0.01</a:t>
              </a:r>
            </a:p>
          </p:txBody>
        </p:sp>
        <p:sp>
          <p:nvSpPr>
            <p:cNvPr id="125" name="Filter">
              <a:extLst>
                <a:ext uri="{FF2B5EF4-FFF2-40B4-BE49-F238E27FC236}">
                  <a16:creationId xmlns:a16="http://schemas.microsoft.com/office/drawing/2014/main" id="{98BEB71F-D9FF-44C3-4B21-F34B3A748F03}"/>
                </a:ext>
              </a:extLst>
            </p:cNvPr>
            <p:cNvSpPr/>
            <p:nvPr/>
          </p:nvSpPr>
          <p:spPr>
            <a:xfrm>
              <a:off x="4482103" y="7919819"/>
              <a:ext cx="2168243" cy="754554"/>
            </a:xfrm>
            <a:prstGeom prst="roundRect">
              <a:avLst>
                <a:gd name="adj" fmla="val 22217"/>
              </a:avLst>
            </a:prstGeom>
            <a:solidFill>
              <a:srgbClr val="5E5E5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825500">
                <a:defRPr sz="18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t>Filter</a:t>
              </a:r>
            </a:p>
          </p:txBody>
        </p:sp>
        <p:sp>
          <p:nvSpPr>
            <p:cNvPr id="126" name="Rounded Rectangle">
              <a:extLst>
                <a:ext uri="{FF2B5EF4-FFF2-40B4-BE49-F238E27FC236}">
                  <a16:creationId xmlns:a16="http://schemas.microsoft.com/office/drawing/2014/main" id="{2094E38C-086D-993F-EBC6-5A6ECF038EBD}"/>
                </a:ext>
              </a:extLst>
            </p:cNvPr>
            <p:cNvSpPr/>
            <p:nvPr/>
          </p:nvSpPr>
          <p:spPr>
            <a:xfrm>
              <a:off x="3311935" y="3219845"/>
              <a:ext cx="6072543" cy="5842425"/>
            </a:xfrm>
            <a:prstGeom prst="roundRect">
              <a:avLst>
                <a:gd name="adj" fmla="val 14827"/>
              </a:avLst>
            </a:prstGeom>
            <a:ln w="63500">
              <a:solidFill>
                <a:srgbClr val="5E5E5E"/>
              </a:solidFill>
              <a:prstDash val="sysDot"/>
              <a:miter lim="400000"/>
            </a:ln>
          </p:spPr>
          <p:txBody>
            <a:bodyPr lIns="50800" tIns="50800" rIns="50800" bIns="50800" anchor="ctr"/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7" name="Keep only interactions that appeared 75/100 bootstraps">
            <a:extLst>
              <a:ext uri="{FF2B5EF4-FFF2-40B4-BE49-F238E27FC236}">
                <a16:creationId xmlns:a16="http://schemas.microsoft.com/office/drawing/2014/main" id="{A2183C29-601B-8846-004A-B82D1B6FF1DB}"/>
              </a:ext>
            </a:extLst>
          </p:cNvPr>
          <p:cNvSpPr txBox="1"/>
          <p:nvPr/>
        </p:nvSpPr>
        <p:spPr>
          <a:xfrm>
            <a:off x="11584506" y="8405425"/>
            <a:ext cx="2168243" cy="131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Keep only interactions that appeared 75/100 bootstraps</a:t>
            </a:r>
          </a:p>
        </p:txBody>
      </p:sp>
      <p:pic>
        <p:nvPicPr>
          <p:cNvPr id="128" name="CleanShot 2024-05-06 at 00.18.20.png" descr="CleanShot 2024-05-06 at 00.18.20.png">
            <a:extLst>
              <a:ext uri="{FF2B5EF4-FFF2-40B4-BE49-F238E27FC236}">
                <a16:creationId xmlns:a16="http://schemas.microsoft.com/office/drawing/2014/main" id="{869F15A6-4549-F8C7-3B5C-6E1D93F9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532" y="3227987"/>
            <a:ext cx="5303388" cy="542085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Aggregate scores from the 3 methods">
            <a:extLst>
              <a:ext uri="{FF2B5EF4-FFF2-40B4-BE49-F238E27FC236}">
                <a16:creationId xmlns:a16="http://schemas.microsoft.com/office/drawing/2014/main" id="{EAD9E1E8-7B3F-F05A-7754-8DAAC442092F}"/>
              </a:ext>
            </a:extLst>
          </p:cNvPr>
          <p:cNvSpPr txBox="1"/>
          <p:nvPr/>
        </p:nvSpPr>
        <p:spPr>
          <a:xfrm>
            <a:off x="11668262" y="6647058"/>
            <a:ext cx="216824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lang="en-US" sz="2800" b="1"/>
              <a:t>x 100</a:t>
            </a:r>
            <a:endParaRPr sz="2800" b="1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65526E2-5C98-CD06-DB70-B23AB3B4B567}"/>
              </a:ext>
            </a:extLst>
          </p:cNvPr>
          <p:cNvSpPr txBox="1"/>
          <p:nvPr/>
        </p:nvSpPr>
        <p:spPr>
          <a:xfrm>
            <a:off x="14415782" y="9265871"/>
            <a:ext cx="44558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%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E023F627-DAF9-0294-C3EB-6D4E4C13ADAF}"/>
              </a:ext>
            </a:extLst>
          </p:cNvPr>
          <p:cNvSpPr/>
          <p:nvPr/>
        </p:nvSpPr>
        <p:spPr>
          <a:xfrm>
            <a:off x="13825080" y="926397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cs typeface="Calibri"/>
              </a:rPr>
              <a:t>3</a:t>
            </a:r>
            <a:endParaRPr lang="en-US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40E70522-2CD6-A2E2-074E-E9136FE4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5533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23CD2-9DB1-C4C2-7A14-E3496A17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72" y="3710089"/>
            <a:ext cx="5666730" cy="36103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BE31140-9BF9-6AD6-948E-E00B5A51CFCE}"/>
              </a:ext>
            </a:extLst>
          </p:cNvPr>
          <p:cNvSpPr/>
          <p:nvPr/>
        </p:nvSpPr>
        <p:spPr>
          <a:xfrm>
            <a:off x="3697727" y="4038741"/>
            <a:ext cx="2355446" cy="2693655"/>
          </a:xfrm>
          <a:prstGeom prst="ellipse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80">
            <a:extLst>
              <a:ext uri="{FF2B5EF4-FFF2-40B4-BE49-F238E27FC236}">
                <a16:creationId xmlns:a16="http://schemas.microsoft.com/office/drawing/2014/main" id="{5295700A-72F1-DC73-499C-3CC76124EF8E}"/>
              </a:ext>
            </a:extLst>
          </p:cNvPr>
          <p:cNvSpPr txBox="1"/>
          <p:nvPr/>
        </p:nvSpPr>
        <p:spPr>
          <a:xfrm>
            <a:off x="1247478" y="1507892"/>
            <a:ext cx="2743200" cy="4572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Running LIANA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7E65C3-B070-C960-80D2-7EDEBCF597A6}"/>
              </a:ext>
            </a:extLst>
          </p:cNvPr>
          <p:cNvSpPr/>
          <p:nvPr/>
        </p:nvSpPr>
        <p:spPr>
          <a:xfrm>
            <a:off x="11729929" y="4180405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713699B-EF28-0C7C-24F3-5744F370C5D3}"/>
              </a:ext>
            </a:extLst>
          </p:cNvPr>
          <p:cNvSpPr/>
          <p:nvPr/>
        </p:nvSpPr>
        <p:spPr>
          <a:xfrm>
            <a:off x="11728610" y="5156679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45" name="Picture 44" descr="A group of colorful cells with text&#10;&#10;Description automatically generated">
            <a:extLst>
              <a:ext uri="{FF2B5EF4-FFF2-40B4-BE49-F238E27FC236}">
                <a16:creationId xmlns:a16="http://schemas.microsoft.com/office/drawing/2014/main" id="{88888DE4-1F8E-16A6-873F-F33DD1D0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711" y="3501118"/>
            <a:ext cx="3221143" cy="307262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BDE2CB-C7AF-EB91-5A2A-97103E12DA21}"/>
              </a:ext>
            </a:extLst>
          </p:cNvPr>
          <p:cNvCxnSpPr/>
          <p:nvPr/>
        </p:nvCxnSpPr>
        <p:spPr>
          <a:xfrm flipV="1">
            <a:off x="11408155" y="4675737"/>
            <a:ext cx="333269" cy="24243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695F77-0A62-B26D-F044-2CF5029BF1EF}"/>
              </a:ext>
            </a:extLst>
          </p:cNvPr>
          <p:cNvCxnSpPr>
            <a:cxnSpLocks/>
          </p:cNvCxnSpPr>
          <p:nvPr/>
        </p:nvCxnSpPr>
        <p:spPr>
          <a:xfrm>
            <a:off x="11402545" y="5168659"/>
            <a:ext cx="326132" cy="32150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739137-2FDA-10E3-5A78-1761090C24BE}"/>
              </a:ext>
            </a:extLst>
          </p:cNvPr>
          <p:cNvSpPr txBox="1"/>
          <p:nvPr/>
        </p:nvSpPr>
        <p:spPr>
          <a:xfrm>
            <a:off x="6783507" y="6931445"/>
            <a:ext cx="61873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Not interested in interactions of a cell with itself</a:t>
            </a:r>
            <a:endParaRPr lang="en-US" sz="2000" b="1">
              <a:solidFill>
                <a:srgbClr val="E3B525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1865A-AD2E-905C-AF28-60EFBB4127DE}"/>
              </a:ext>
            </a:extLst>
          </p:cNvPr>
          <p:cNvSpPr txBox="1"/>
          <p:nvPr/>
        </p:nvSpPr>
        <p:spPr>
          <a:xfrm>
            <a:off x="12837148" y="3486244"/>
            <a:ext cx="274320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Possible interactions: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Lamp5_Sst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Lamp5_Pvalb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Lamp5_Vip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Pvalb_Sst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Pvalb_Vip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Vip_Sst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80">
            <a:extLst>
              <a:ext uri="{FF2B5EF4-FFF2-40B4-BE49-F238E27FC236}">
                <a16:creationId xmlns:a16="http://schemas.microsoft.com/office/drawing/2014/main" id="{BF962EC4-E4E8-862D-BC7F-D548BF23B683}"/>
              </a:ext>
            </a:extLst>
          </p:cNvPr>
          <p:cNvSpPr txBox="1"/>
          <p:nvPr/>
        </p:nvSpPr>
        <p:spPr>
          <a:xfrm>
            <a:off x="1247558" y="2213615"/>
            <a:ext cx="155558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Now, that we have processed counts &amp; annotated cells... we can run LIANA to infer possible CCI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Picture 15" descr="A grey rectangular table with white text&#10;&#10;Description automatically generated">
            <a:extLst>
              <a:ext uri="{FF2B5EF4-FFF2-40B4-BE49-F238E27FC236}">
                <a16:creationId xmlns:a16="http://schemas.microsoft.com/office/drawing/2014/main" id="{9C792851-77BB-5346-1F71-56B79803A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388" y="7762860"/>
            <a:ext cx="7210611" cy="21272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 descr="A screenshot of a grey rectangular grid with white numbers&#10;&#10;Description automatically generated">
            <a:extLst>
              <a:ext uri="{FF2B5EF4-FFF2-40B4-BE49-F238E27FC236}">
                <a16:creationId xmlns:a16="http://schemas.microsoft.com/office/drawing/2014/main" id="{5CB27EE5-8FE0-A138-3D5C-98035101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14" y="7849544"/>
            <a:ext cx="3047117" cy="195262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A586EB-246E-E178-18AC-777E65F7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48390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23CD2-9DB1-C4C2-7A14-E3496A17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72" y="3710089"/>
            <a:ext cx="5666730" cy="36103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BE31140-9BF9-6AD6-948E-E00B5A51CFCE}"/>
              </a:ext>
            </a:extLst>
          </p:cNvPr>
          <p:cNvSpPr/>
          <p:nvPr/>
        </p:nvSpPr>
        <p:spPr>
          <a:xfrm>
            <a:off x="3697727" y="4038741"/>
            <a:ext cx="2355446" cy="2693655"/>
          </a:xfrm>
          <a:prstGeom prst="ellipse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80">
            <a:extLst>
              <a:ext uri="{FF2B5EF4-FFF2-40B4-BE49-F238E27FC236}">
                <a16:creationId xmlns:a16="http://schemas.microsoft.com/office/drawing/2014/main" id="{5295700A-72F1-DC73-499C-3CC76124EF8E}"/>
              </a:ext>
            </a:extLst>
          </p:cNvPr>
          <p:cNvSpPr txBox="1"/>
          <p:nvPr/>
        </p:nvSpPr>
        <p:spPr>
          <a:xfrm>
            <a:off x="1247478" y="1507892"/>
            <a:ext cx="2743200" cy="4572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Running LIANA</a:t>
            </a:r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7E65C3-B070-C960-80D2-7EDEBCF597A6}"/>
              </a:ext>
            </a:extLst>
          </p:cNvPr>
          <p:cNvSpPr/>
          <p:nvPr/>
        </p:nvSpPr>
        <p:spPr>
          <a:xfrm>
            <a:off x="11729929" y="4180405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713699B-EF28-0C7C-24F3-5744F370C5D3}"/>
              </a:ext>
            </a:extLst>
          </p:cNvPr>
          <p:cNvSpPr/>
          <p:nvPr/>
        </p:nvSpPr>
        <p:spPr>
          <a:xfrm>
            <a:off x="11728610" y="5156679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45" name="Picture 44" descr="A group of colorful cells with text&#10;&#10;Description automatically generated">
            <a:extLst>
              <a:ext uri="{FF2B5EF4-FFF2-40B4-BE49-F238E27FC236}">
                <a16:creationId xmlns:a16="http://schemas.microsoft.com/office/drawing/2014/main" id="{88888DE4-1F8E-16A6-873F-F33DD1D0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711" y="3501118"/>
            <a:ext cx="3221143" cy="3072626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CBDE2CB-C7AF-EB91-5A2A-97103E12DA21}"/>
              </a:ext>
            </a:extLst>
          </p:cNvPr>
          <p:cNvCxnSpPr/>
          <p:nvPr/>
        </p:nvCxnSpPr>
        <p:spPr>
          <a:xfrm flipV="1">
            <a:off x="11408155" y="4675737"/>
            <a:ext cx="333269" cy="24243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695F77-0A62-B26D-F044-2CF5029BF1EF}"/>
              </a:ext>
            </a:extLst>
          </p:cNvPr>
          <p:cNvCxnSpPr>
            <a:cxnSpLocks/>
          </p:cNvCxnSpPr>
          <p:nvPr/>
        </p:nvCxnSpPr>
        <p:spPr>
          <a:xfrm>
            <a:off x="11402545" y="5168659"/>
            <a:ext cx="326132" cy="32150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739137-2FDA-10E3-5A78-1761090C24BE}"/>
              </a:ext>
            </a:extLst>
          </p:cNvPr>
          <p:cNvSpPr txBox="1"/>
          <p:nvPr/>
        </p:nvSpPr>
        <p:spPr>
          <a:xfrm>
            <a:off x="6783507" y="6931445"/>
            <a:ext cx="61873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Not interested in interactions of a cell with itself</a:t>
            </a:r>
            <a:endParaRPr lang="en-US" sz="2000" b="1">
              <a:solidFill>
                <a:srgbClr val="E3B525"/>
              </a:solidFill>
              <a:latin typeface="Source Sans Pro"/>
              <a:ea typeface="Source Sans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71865A-AD2E-905C-AF28-60EFBB4127DE}"/>
              </a:ext>
            </a:extLst>
          </p:cNvPr>
          <p:cNvSpPr txBox="1"/>
          <p:nvPr/>
        </p:nvSpPr>
        <p:spPr>
          <a:xfrm>
            <a:off x="12837148" y="3486244"/>
            <a:ext cx="274320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Possible interactions: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Lamp5_Sst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Lamp5_Pvalb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Lamp5_Vip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Pvalb_Sst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Pvalb_Vip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Vip_Sst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2" name="TextBox 80">
            <a:extLst>
              <a:ext uri="{FF2B5EF4-FFF2-40B4-BE49-F238E27FC236}">
                <a16:creationId xmlns:a16="http://schemas.microsoft.com/office/drawing/2014/main" id="{BF962EC4-E4E8-862D-BC7F-D548BF23B683}"/>
              </a:ext>
            </a:extLst>
          </p:cNvPr>
          <p:cNvSpPr txBox="1"/>
          <p:nvPr/>
        </p:nvSpPr>
        <p:spPr>
          <a:xfrm>
            <a:off x="1247558" y="2213615"/>
            <a:ext cx="155558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</a:rPr>
              <a:t>Now, that we have processed counts &amp; annotated cells... we can run LIANA to infer possible CCI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Picture 15" descr="A grey rectangular table with white text&#10;&#10;Description automatically generated">
            <a:extLst>
              <a:ext uri="{FF2B5EF4-FFF2-40B4-BE49-F238E27FC236}">
                <a16:creationId xmlns:a16="http://schemas.microsoft.com/office/drawing/2014/main" id="{9C792851-77BB-5346-1F71-56B79803A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388" y="7762860"/>
            <a:ext cx="7210611" cy="21272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" name="Picture 20" descr="A screenshot of a grey rectangular grid with white numbers&#10;&#10;Description automatically generated">
            <a:extLst>
              <a:ext uri="{FF2B5EF4-FFF2-40B4-BE49-F238E27FC236}">
                <a16:creationId xmlns:a16="http://schemas.microsoft.com/office/drawing/2014/main" id="{5CB27EE5-8FE0-A138-3D5C-98035101B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514" y="7849544"/>
            <a:ext cx="3047117" cy="1952625"/>
          </a:xfrm>
          <a:prstGeom prst="rect">
            <a:avLst/>
          </a:prstGeom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99AFF948-F4DD-1DDE-9243-41ACF9895387}"/>
              </a:ext>
            </a:extLst>
          </p:cNvPr>
          <p:cNvSpPr/>
          <p:nvPr/>
        </p:nvSpPr>
        <p:spPr>
          <a:xfrm>
            <a:off x="13870175" y="8027183"/>
            <a:ext cx="267918" cy="162735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1DD5D2-6639-37F8-D412-C4856A9E60C8}"/>
              </a:ext>
            </a:extLst>
          </p:cNvPr>
          <p:cNvSpPr txBox="1"/>
          <p:nvPr/>
        </p:nvSpPr>
        <p:spPr>
          <a:xfrm>
            <a:off x="14386448" y="8334160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Bias:</a:t>
            </a: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 unequal cell number in each subtype</a:t>
            </a:r>
          </a:p>
          <a:p>
            <a:pPr algn="ctr"/>
            <a:endParaRPr lang="en-US" sz="2000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algn="ctr"/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Thus, </a:t>
            </a:r>
            <a:r>
              <a:rPr lang="en-US" sz="2000" b="1">
                <a:solidFill>
                  <a:srgbClr val="E3B525"/>
                </a:solidFill>
                <a:latin typeface="Source Sans Pro"/>
                <a:ea typeface="Source Sans Pro"/>
              </a:rPr>
              <a:t>subsampling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EF2F5B-9CFA-C4B4-3C1F-A6DF7C9D962F}"/>
              </a:ext>
            </a:extLst>
          </p:cNvPr>
          <p:cNvSpPr/>
          <p:nvPr/>
        </p:nvSpPr>
        <p:spPr>
          <a:xfrm>
            <a:off x="15531160" y="7612164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9D0CB6-7D26-5232-2FFD-AEF2ADB2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111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B6A743-79CD-1008-4B1E-45D9FCD2F19A}"/>
              </a:ext>
            </a:extLst>
          </p:cNvPr>
          <p:cNvGrpSpPr/>
          <p:nvPr/>
        </p:nvGrpSpPr>
        <p:grpSpPr>
          <a:xfrm>
            <a:off x="1053619" y="2754142"/>
            <a:ext cx="7269168" cy="6192688"/>
            <a:chOff x="924188" y="2754142"/>
            <a:chExt cx="7269168" cy="6192688"/>
          </a:xfrm>
        </p:grpSpPr>
        <p:pic>
          <p:nvPicPr>
            <p:cNvPr id="4098" name="Picture 2" descr="figure 1">
              <a:extLst>
                <a:ext uri="{FF2B5EF4-FFF2-40B4-BE49-F238E27FC236}">
                  <a16:creationId xmlns:a16="http://schemas.microsoft.com/office/drawing/2014/main" id="{2D163B13-480E-6827-B15B-08A250B855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87"/>
            <a:stretch/>
          </p:blipFill>
          <p:spPr bwMode="auto">
            <a:xfrm>
              <a:off x="1061243" y="2754142"/>
              <a:ext cx="7132113" cy="619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F937FE-5ABF-8646-7B22-AF61B6A0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188" y="2763298"/>
              <a:ext cx="520700" cy="4572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32339A-8E3E-EFA1-6280-39C5E1BF3E42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rgbClr val="009EF3"/>
                </a:solidFill>
              </a:rPr>
              <a:t>Why</a:t>
            </a:r>
            <a:r>
              <a:rPr lang="en-US" sz="2800" b="1"/>
              <a:t> &amp; how study cell2cell Communications (CCC)?</a:t>
            </a: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1EC82-D0A0-8F1A-8E63-E02FA0E16647}"/>
              </a:ext>
            </a:extLst>
          </p:cNvPr>
          <p:cNvSpPr txBox="1"/>
          <p:nvPr/>
        </p:nvSpPr>
        <p:spPr>
          <a:xfrm>
            <a:off x="6792151" y="10103141"/>
            <a:ext cx="5444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222222"/>
                </a:solidFill>
                <a:ea typeface="+mn-lt"/>
                <a:cs typeface="+mn-lt"/>
              </a:rPr>
              <a:t>Armingol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 et al. </a:t>
            </a:r>
            <a:r>
              <a:rPr lang="en-US" i="1">
                <a:solidFill>
                  <a:srgbClr val="222222"/>
                </a:solidFill>
                <a:ea typeface="+mn-lt"/>
                <a:cs typeface="+mn-lt"/>
              </a:rPr>
              <a:t>Nat Rev Genet.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(2021)  </a:t>
            </a:r>
            <a:endParaRPr lang="en-US"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819C9D5-EDA3-1723-F7DE-5977BA57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9096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400"/>
              <a:t>Keep direct interactions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Aggregate results (from different methods; LIANA)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E12F0-D611-6036-AD0B-260824B1F3B7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pic>
        <p:nvPicPr>
          <p:cNvPr id="16" name="Picture 15" descr="A grey rectangular table with white text&#10;&#10;Description automatically generated">
            <a:extLst>
              <a:ext uri="{FF2B5EF4-FFF2-40B4-BE49-F238E27FC236}">
                <a16:creationId xmlns:a16="http://schemas.microsoft.com/office/drawing/2014/main" id="{3C893580-0F17-DCA0-0A6C-BF4C8887A8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3388" y="7762860"/>
            <a:ext cx="7210611" cy="21272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screenshot of a grey rectangular grid with white numbers&#10;&#10;Description automatically generated">
            <a:extLst>
              <a:ext uri="{FF2B5EF4-FFF2-40B4-BE49-F238E27FC236}">
                <a16:creationId xmlns:a16="http://schemas.microsoft.com/office/drawing/2014/main" id="{C86ED1A0-EA9D-68BC-49DA-3311A7BDE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3514" y="7849544"/>
            <a:ext cx="3047117" cy="1952625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C9D4B79C-4361-9ABF-F80C-59BA7A061B20}"/>
              </a:ext>
            </a:extLst>
          </p:cNvPr>
          <p:cNvSpPr/>
          <p:nvPr/>
        </p:nvSpPr>
        <p:spPr>
          <a:xfrm>
            <a:off x="13870175" y="8027183"/>
            <a:ext cx="267918" cy="162735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D53E62-4667-8296-741C-C1EF000D4EF0}"/>
              </a:ext>
            </a:extLst>
          </p:cNvPr>
          <p:cNvSpPr txBox="1"/>
          <p:nvPr/>
        </p:nvSpPr>
        <p:spPr>
          <a:xfrm>
            <a:off x="14386448" y="8334160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Bias:</a:t>
            </a: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 unequal cell number in each subtype</a:t>
            </a:r>
          </a:p>
          <a:p>
            <a:pPr algn="ctr"/>
            <a:endParaRPr lang="en-US" sz="2000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algn="ctr"/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Thus, </a:t>
            </a:r>
            <a:r>
              <a:rPr lang="en-US" sz="2000" b="1">
                <a:solidFill>
                  <a:srgbClr val="E3B525"/>
                </a:solidFill>
                <a:latin typeface="Source Sans Pro"/>
                <a:ea typeface="Source Sans Pro"/>
              </a:rPr>
              <a:t>subsampling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49DA9E-E4FE-DE55-6FDD-E36AFC3BF6C3}"/>
              </a:ext>
            </a:extLst>
          </p:cNvPr>
          <p:cNvSpPr/>
          <p:nvPr/>
        </p:nvSpPr>
        <p:spPr>
          <a:xfrm>
            <a:off x="15531160" y="7612164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328B-73AD-DA65-9FFA-03E7E1B7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755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600" b="1"/>
              <a:t>Keep direct interactions</a:t>
            </a:r>
            <a:endParaRPr lang="en-US" sz="1600" b="1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Aggregate results (from different methods; LIANA)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E12F0-D611-6036-AD0B-260824B1F3B7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49DA9E-E4FE-DE55-6FDD-E36AFC3BF6C3}"/>
              </a:ext>
            </a:extLst>
          </p:cNvPr>
          <p:cNvSpPr/>
          <p:nvPr/>
        </p:nvSpPr>
        <p:spPr>
          <a:xfrm>
            <a:off x="9437028" y="9483186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7C2C76-624F-969A-D461-553091AA7113}"/>
              </a:ext>
            </a:extLst>
          </p:cNvPr>
          <p:cNvSpPr/>
          <p:nvPr/>
        </p:nvSpPr>
        <p:spPr>
          <a:xfrm>
            <a:off x="14776995" y="6799836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36E2D3-47F0-5F8B-2912-603E8E53E587}"/>
              </a:ext>
            </a:extLst>
          </p:cNvPr>
          <p:cNvSpPr/>
          <p:nvPr/>
        </p:nvSpPr>
        <p:spPr>
          <a:xfrm>
            <a:off x="14775676" y="7776110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15" name="Picture 14" descr="A group of colorful cells with text&#10;&#10;Description automatically generated">
            <a:extLst>
              <a:ext uri="{FF2B5EF4-FFF2-40B4-BE49-F238E27FC236}">
                <a16:creationId xmlns:a16="http://schemas.microsoft.com/office/drawing/2014/main" id="{63B78A18-6E6F-78DB-EF05-584BAF5B2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7777" y="6120549"/>
            <a:ext cx="3221143" cy="307262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E4B066-A270-3F58-3F3C-123217FA34A0}"/>
              </a:ext>
            </a:extLst>
          </p:cNvPr>
          <p:cNvCxnSpPr/>
          <p:nvPr/>
        </p:nvCxnSpPr>
        <p:spPr>
          <a:xfrm flipV="1">
            <a:off x="14455221" y="7295168"/>
            <a:ext cx="333269" cy="242431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15A9D8-5B36-252D-8220-0CB632FE8C65}"/>
              </a:ext>
            </a:extLst>
          </p:cNvPr>
          <p:cNvCxnSpPr>
            <a:cxnSpLocks/>
          </p:cNvCxnSpPr>
          <p:nvPr/>
        </p:nvCxnSpPr>
        <p:spPr>
          <a:xfrm>
            <a:off x="14449611" y="7788090"/>
            <a:ext cx="326132" cy="32150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576ADE1-91D3-252F-ED73-B3F98D85886D}"/>
              </a:ext>
            </a:extLst>
          </p:cNvPr>
          <p:cNvSpPr txBox="1"/>
          <p:nvPr/>
        </p:nvSpPr>
        <p:spPr>
          <a:xfrm>
            <a:off x="9830573" y="9550876"/>
            <a:ext cx="61873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Not interested in interactions of a cell with itself</a:t>
            </a:r>
            <a:endParaRPr lang="en-US" sz="2000" b="1">
              <a:solidFill>
                <a:srgbClr val="E3B525"/>
              </a:solidFill>
              <a:latin typeface="Source Sans Pro"/>
              <a:ea typeface="Source Sans Pr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783606-44A6-6E45-1AF3-5086BFC51720}"/>
              </a:ext>
            </a:extLst>
          </p:cNvPr>
          <p:cNvSpPr txBox="1"/>
          <p:nvPr/>
        </p:nvSpPr>
        <p:spPr>
          <a:xfrm>
            <a:off x="15884214" y="6105675"/>
            <a:ext cx="274320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sz="2000" b="1">
                <a:latin typeface="Calibri"/>
                <a:ea typeface="Calibri"/>
                <a:cs typeface="Calibri"/>
              </a:rPr>
              <a:t>Possible interactions:</a:t>
            </a:r>
          </a:p>
          <a:p>
            <a:endParaRPr lang="en-US" b="1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Lamp5_Sst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Lamp5_Pvalb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Lamp5_Vip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Pvalb_Sst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Pvalb_Vip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Vip_Sst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DF6180D-4FB1-A07A-5262-2C7D92E28531}"/>
              </a:ext>
            </a:extLst>
          </p:cNvPr>
          <p:cNvCxnSpPr/>
          <p:nvPr/>
        </p:nvCxnSpPr>
        <p:spPr>
          <a:xfrm flipH="1">
            <a:off x="8991977" y="4064864"/>
            <a:ext cx="439798" cy="15149"/>
          </a:xfrm>
          <a:prstGeom prst="straightConnector1">
            <a:avLst/>
          </a:prstGeom>
          <a:ln w="5715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CD2ED-EE26-5D2D-77D4-329405CD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37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400"/>
              <a:t>Keep direct interactions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Aggregate results (from different methods; LIANA)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6B063A-1A21-C996-18DA-576D818F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376" y="4116580"/>
            <a:ext cx="818840" cy="289883"/>
          </a:xfrm>
          <a:prstGeom prst="rect">
            <a:avLst/>
          </a:prstGeom>
        </p:spPr>
      </p:pic>
      <p:pic>
        <p:nvPicPr>
          <p:cNvPr id="40" name="Picture 39" descr="A group of white paper&#10;&#10;Description automatically generated">
            <a:extLst>
              <a:ext uri="{FF2B5EF4-FFF2-40B4-BE49-F238E27FC236}">
                <a16:creationId xmlns:a16="http://schemas.microsoft.com/office/drawing/2014/main" id="{1E685F2A-169D-149A-C77E-15CCE99B6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0372" y="3699986"/>
            <a:ext cx="1428434" cy="952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BAA73-0B06-1052-8316-913549022867}"/>
              </a:ext>
            </a:extLst>
          </p:cNvPr>
          <p:cNvSpPr txBox="1"/>
          <p:nvPr/>
        </p:nvSpPr>
        <p:spPr>
          <a:xfrm>
            <a:off x="10503805" y="4819491"/>
            <a:ext cx="20461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Interaction results </a:t>
            </a:r>
          </a:p>
          <a:p>
            <a:pPr algn="ctr"/>
            <a:r>
              <a:rPr lang="en-US" sz="1600"/>
              <a:t>(N_bootstrap = 100)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2F1215-5BD9-48A6-1A88-EC44FB715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5523" y="4142899"/>
            <a:ext cx="1047519" cy="247650"/>
          </a:xfrm>
          <a:prstGeom prst="rect">
            <a:avLst/>
          </a:prstGeom>
        </p:spPr>
      </p:pic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41ECA10-7E93-01ED-51CA-23D175EEF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38348" y="2955809"/>
            <a:ext cx="4389245" cy="2483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27086F-680B-99AB-1D49-649E4C9DCF1A}"/>
              </a:ext>
            </a:extLst>
          </p:cNvPr>
          <p:cNvSpPr txBox="1"/>
          <p:nvPr/>
        </p:nvSpPr>
        <p:spPr>
          <a:xfrm>
            <a:off x="1089760" y="740023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B1E14-A1E4-36A1-E3DA-C9661909952A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84DB26-0091-21F8-1F4C-B5F6F57E7E3B}"/>
              </a:ext>
            </a:extLst>
          </p:cNvPr>
          <p:cNvSpPr/>
          <p:nvPr/>
        </p:nvSpPr>
        <p:spPr>
          <a:xfrm>
            <a:off x="648651" y="739833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FF2BF-0D98-9565-B4C0-7FE6CBA4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9531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400"/>
              <a:t>Keep direct interactions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Aggregate results (from different methods; LIANA)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6B063A-1A21-C996-18DA-576D818F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376" y="4116580"/>
            <a:ext cx="818840" cy="289883"/>
          </a:xfrm>
          <a:prstGeom prst="rect">
            <a:avLst/>
          </a:prstGeom>
        </p:spPr>
      </p:pic>
      <p:pic>
        <p:nvPicPr>
          <p:cNvPr id="40" name="Picture 39" descr="A group of white paper&#10;&#10;Description automatically generated">
            <a:extLst>
              <a:ext uri="{FF2B5EF4-FFF2-40B4-BE49-F238E27FC236}">
                <a16:creationId xmlns:a16="http://schemas.microsoft.com/office/drawing/2014/main" id="{1E685F2A-169D-149A-C77E-15CCE99B6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0372" y="3699986"/>
            <a:ext cx="1428434" cy="952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BAA73-0B06-1052-8316-913549022867}"/>
              </a:ext>
            </a:extLst>
          </p:cNvPr>
          <p:cNvSpPr txBox="1"/>
          <p:nvPr/>
        </p:nvSpPr>
        <p:spPr>
          <a:xfrm>
            <a:off x="10503805" y="4819491"/>
            <a:ext cx="20461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Interaction results </a:t>
            </a:r>
          </a:p>
          <a:p>
            <a:pPr algn="ctr"/>
            <a:r>
              <a:rPr lang="en-US" sz="1600"/>
              <a:t>(N_bootstrap = 100)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2F1215-5BD9-48A6-1A88-EC44FB715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5523" y="4142899"/>
            <a:ext cx="1047519" cy="247650"/>
          </a:xfrm>
          <a:prstGeom prst="rect">
            <a:avLst/>
          </a:prstGeom>
        </p:spPr>
      </p:pic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41ECA10-7E93-01ED-51CA-23D175EEF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38348" y="2955809"/>
            <a:ext cx="4389245" cy="248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B1E14-A1E4-36A1-E3DA-C9661909952A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pic>
        <p:nvPicPr>
          <p:cNvPr id="3" name="Picture 2" descr="picture alt">
            <a:extLst>
              <a:ext uri="{FF2B5EF4-FFF2-40B4-BE49-F238E27FC236}">
                <a16:creationId xmlns:a16="http://schemas.microsoft.com/office/drawing/2014/main" id="{0F8206E6-7981-2EF0-148F-98B562915B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442" y="6272082"/>
            <a:ext cx="7221466" cy="4157486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5573C3A-CBA3-487F-265D-59BB9F257548}"/>
              </a:ext>
            </a:extLst>
          </p:cNvPr>
          <p:cNvSpPr/>
          <p:nvPr/>
        </p:nvSpPr>
        <p:spPr>
          <a:xfrm>
            <a:off x="17301082" y="4952083"/>
            <a:ext cx="1061587" cy="2449965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C149E-6816-D7FA-9F65-6AA7F2C4446A}"/>
              </a:ext>
            </a:extLst>
          </p:cNvPr>
          <p:cNvSpPr txBox="1"/>
          <p:nvPr/>
        </p:nvSpPr>
        <p:spPr>
          <a:xfrm>
            <a:off x="1239353" y="7400231"/>
            <a:ext cx="44558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  <a:endParaRPr lang="en-US"/>
          </a:p>
          <a:p>
            <a:pPr algn="ctr"/>
            <a:endParaRPr lang="en-US" sz="2000" b="1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% 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5D4572-5526-7B1B-3710-D62ACD5BCCBC}"/>
              </a:ext>
            </a:extLst>
          </p:cNvPr>
          <p:cNvSpPr/>
          <p:nvPr/>
        </p:nvSpPr>
        <p:spPr>
          <a:xfrm>
            <a:off x="648651" y="739833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3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9D95B-3014-714D-0452-EBCF8429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1512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400"/>
              <a:t>Keep direct interactions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Aggregate results (from different methods; LIANA)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6B063A-1A21-C996-18DA-576D818F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376" y="4116580"/>
            <a:ext cx="818840" cy="289883"/>
          </a:xfrm>
          <a:prstGeom prst="rect">
            <a:avLst/>
          </a:prstGeom>
        </p:spPr>
      </p:pic>
      <p:pic>
        <p:nvPicPr>
          <p:cNvPr id="40" name="Picture 39" descr="A group of white paper&#10;&#10;Description automatically generated">
            <a:extLst>
              <a:ext uri="{FF2B5EF4-FFF2-40B4-BE49-F238E27FC236}">
                <a16:creationId xmlns:a16="http://schemas.microsoft.com/office/drawing/2014/main" id="{1E685F2A-169D-149A-C77E-15CCE99B6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10372" y="3699986"/>
            <a:ext cx="1428434" cy="952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22BAA73-0B06-1052-8316-913549022867}"/>
              </a:ext>
            </a:extLst>
          </p:cNvPr>
          <p:cNvSpPr txBox="1"/>
          <p:nvPr/>
        </p:nvSpPr>
        <p:spPr>
          <a:xfrm>
            <a:off x="10503805" y="4819491"/>
            <a:ext cx="20461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Interaction results </a:t>
            </a:r>
          </a:p>
          <a:p>
            <a:pPr algn="ctr"/>
            <a:r>
              <a:rPr lang="en-US" sz="1600"/>
              <a:t>(N_bootstrap = 100)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2F1215-5BD9-48A6-1A88-EC44FB715E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5523" y="4142899"/>
            <a:ext cx="1047519" cy="247650"/>
          </a:xfrm>
          <a:prstGeom prst="rect">
            <a:avLst/>
          </a:prstGeom>
        </p:spPr>
      </p:pic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41ECA10-7E93-01ED-51CA-23D175EEF3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38348" y="2955809"/>
            <a:ext cx="4389245" cy="2483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B1E14-A1E4-36A1-E3DA-C9661909952A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pic>
        <p:nvPicPr>
          <p:cNvPr id="3" name="Picture 2" descr="picture alt">
            <a:extLst>
              <a:ext uri="{FF2B5EF4-FFF2-40B4-BE49-F238E27FC236}">
                <a16:creationId xmlns:a16="http://schemas.microsoft.com/office/drawing/2014/main" id="{0F8206E6-7981-2EF0-148F-98B562915B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442" y="6272082"/>
            <a:ext cx="7221466" cy="4157486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5573C3A-CBA3-487F-265D-59BB9F257548}"/>
              </a:ext>
            </a:extLst>
          </p:cNvPr>
          <p:cNvSpPr/>
          <p:nvPr/>
        </p:nvSpPr>
        <p:spPr>
          <a:xfrm>
            <a:off x="17301082" y="4952083"/>
            <a:ext cx="1061587" cy="2449965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395767-F21C-F6CF-F80D-684AA32FFF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6342796" y="9033403"/>
            <a:ext cx="1165764" cy="271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A0163D-0AD8-1702-5097-374C47B41DC8}"/>
              </a:ext>
            </a:extLst>
          </p:cNvPr>
          <p:cNvSpPr txBox="1"/>
          <p:nvPr/>
        </p:nvSpPr>
        <p:spPr>
          <a:xfrm>
            <a:off x="4473961" y="7510655"/>
            <a:ext cx="46102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Subset robust interactions &amp; randomly choose a single LIANA output data-frame </a:t>
            </a:r>
            <a:endParaRPr lang="en-US" sz="2400"/>
          </a:p>
        </p:txBody>
      </p:sp>
      <p:pic>
        <p:nvPicPr>
          <p:cNvPr id="18" name="Picture 17" descr="A group of white paper&#10;&#10;Description automatically generated">
            <a:extLst>
              <a:ext uri="{FF2B5EF4-FFF2-40B4-BE49-F238E27FC236}">
                <a16:creationId xmlns:a16="http://schemas.microsoft.com/office/drawing/2014/main" id="{DA689DEA-CA08-BD92-B67B-5CFC77F82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5571" y="8558830"/>
            <a:ext cx="1428434" cy="952500"/>
          </a:xfrm>
          <a:prstGeom prst="rect">
            <a:avLst/>
          </a:prstGeom>
        </p:spPr>
      </p:pic>
      <p:pic>
        <p:nvPicPr>
          <p:cNvPr id="19" name="Picture 1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6C5808A-BA3A-AD16-1AB4-8C270CDAD7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1545" y="8603368"/>
            <a:ext cx="1333402" cy="704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247A20-068E-DD61-7D1F-E0CF379AA22C}"/>
              </a:ext>
            </a:extLst>
          </p:cNvPr>
          <p:cNvSpPr txBox="1"/>
          <p:nvPr/>
        </p:nvSpPr>
        <p:spPr>
          <a:xfrm>
            <a:off x="1239353" y="7400231"/>
            <a:ext cx="44558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  <a:endParaRPr lang="en-US"/>
          </a:p>
          <a:p>
            <a:pPr algn="ctr"/>
            <a:endParaRPr lang="en-US" sz="2000" b="1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% 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C1C836-C6C0-0291-C3AD-7711C2ED7FA5}"/>
              </a:ext>
            </a:extLst>
          </p:cNvPr>
          <p:cNvSpPr/>
          <p:nvPr/>
        </p:nvSpPr>
        <p:spPr>
          <a:xfrm>
            <a:off x="648651" y="739833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E0890-F8F7-57D9-5985-001FE710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78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8A437E-AF4A-0BE9-BB9E-1008621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67" y="3018108"/>
            <a:ext cx="5027455" cy="259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4" name="TextBox 80">
            <a:extLst>
              <a:ext uri="{FF2B5EF4-FFF2-40B4-BE49-F238E27FC236}">
                <a16:creationId xmlns:a16="http://schemas.microsoft.com/office/drawing/2014/main" id="{FAD2C788-89A4-BE23-63DC-A9948B2F3D3E}"/>
              </a:ext>
            </a:extLst>
          </p:cNvPr>
          <p:cNvSpPr txBox="1"/>
          <p:nvPr/>
        </p:nvSpPr>
        <p:spPr>
          <a:xfrm>
            <a:off x="2072598" y="2553470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E3B525"/>
                </a:solidFill>
              </a:rPr>
              <a:t>Sst</a:t>
            </a:r>
            <a:endParaRPr lang="en-US">
              <a:solidFill>
                <a:srgbClr val="E3B525"/>
              </a:solidFill>
              <a:ea typeface="Calibri"/>
              <a:cs typeface="Calibri"/>
            </a:endParaRPr>
          </a:p>
        </p:txBody>
      </p:sp>
      <p:sp>
        <p:nvSpPr>
          <p:cNvPr id="25" name="TextBox 80">
            <a:extLst>
              <a:ext uri="{FF2B5EF4-FFF2-40B4-BE49-F238E27FC236}">
                <a16:creationId xmlns:a16="http://schemas.microsoft.com/office/drawing/2014/main" id="{8A856100-42FA-AA8B-B15A-22BD624D03B3}"/>
              </a:ext>
            </a:extLst>
          </p:cNvPr>
          <p:cNvSpPr txBox="1"/>
          <p:nvPr/>
        </p:nvSpPr>
        <p:spPr>
          <a:xfrm>
            <a:off x="2073256" y="4515316"/>
            <a:ext cx="93909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Vip</a:t>
            </a:r>
          </a:p>
        </p:txBody>
      </p:sp>
      <p:pic>
        <p:nvPicPr>
          <p:cNvPr id="26" name="Picture 25" descr="A group of glowing yellow circles&#10;&#10;Description automatically generated">
            <a:extLst>
              <a:ext uri="{FF2B5EF4-FFF2-40B4-BE49-F238E27FC236}">
                <a16:creationId xmlns:a16="http://schemas.microsoft.com/office/drawing/2014/main" id="{82B1262F-ABD9-846C-A05C-146A8E377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08" y="3016497"/>
            <a:ext cx="1256936" cy="1104900"/>
          </a:xfrm>
          <a:prstGeom prst="rect">
            <a:avLst/>
          </a:prstGeom>
        </p:spPr>
      </p:pic>
      <p:pic>
        <p:nvPicPr>
          <p:cNvPr id="27" name="Picture 26" descr="A group of green and white cells&#10;&#10;Description automatically generated">
            <a:extLst>
              <a:ext uri="{FF2B5EF4-FFF2-40B4-BE49-F238E27FC236}">
                <a16:creationId xmlns:a16="http://schemas.microsoft.com/office/drawing/2014/main" id="{3B9463E8-30B2-5637-9380-4BBF6628A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319" y="4973991"/>
            <a:ext cx="1314243" cy="857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C04724-7BD6-4CC0-2F26-4F70FDCE4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91" y="3446967"/>
            <a:ext cx="818840" cy="289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DD23D0E-3252-6C9D-F6A1-75E44F39F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79" y="5109959"/>
            <a:ext cx="818840" cy="2898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4D81AA-B92D-7115-03DF-82CFB4800FE3}"/>
              </a:ext>
            </a:extLst>
          </p:cNvPr>
          <p:cNvSpPr txBox="1"/>
          <p:nvPr/>
        </p:nvSpPr>
        <p:spPr>
          <a:xfrm>
            <a:off x="3626458" y="3260946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45111E-6810-BEC9-6D44-4A8AB9BB40E5}"/>
              </a:ext>
            </a:extLst>
          </p:cNvPr>
          <p:cNvSpPr txBox="1"/>
          <p:nvPr/>
        </p:nvSpPr>
        <p:spPr>
          <a:xfrm>
            <a:off x="3627051" y="4949264"/>
            <a:ext cx="538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76B7-EE6B-A8C6-E0DA-530E0D9179E7}"/>
              </a:ext>
            </a:extLst>
          </p:cNvPr>
          <p:cNvSpPr txBox="1"/>
          <p:nvPr/>
        </p:nvSpPr>
        <p:spPr>
          <a:xfrm>
            <a:off x="964029" y="6274219"/>
            <a:ext cx="46102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chemeClr val="bg1">
                    <a:lumMod val="65000"/>
                  </a:schemeClr>
                </a:solidFill>
              </a:rPr>
              <a:t>RSS = Random subsampling (~500 cells)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E2D24F-0091-F931-D725-20187473B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354" y="3266141"/>
            <a:ext cx="876348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49D9B-E081-E93D-741C-88C17B7E4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502" y="4692833"/>
            <a:ext cx="876348" cy="647700"/>
          </a:xfrm>
          <a:prstGeom prst="rect">
            <a:avLst/>
          </a:prstGeom>
        </p:spPr>
      </p:pic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1049741-89D9-0387-E77C-223D2CC762B8}"/>
              </a:ext>
            </a:extLst>
          </p:cNvPr>
          <p:cNvSpPr/>
          <p:nvPr/>
        </p:nvSpPr>
        <p:spPr>
          <a:xfrm>
            <a:off x="5470752" y="4118254"/>
            <a:ext cx="224162" cy="406813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6EFFBB-681A-8389-1552-68AE75BD25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15" y="3606933"/>
            <a:ext cx="228598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63E0D31-FDD3-EAD3-3A18-774F3FB660D5}"/>
              </a:ext>
            </a:extLst>
          </p:cNvPr>
          <p:cNvSpPr txBox="1"/>
          <p:nvPr/>
        </p:nvSpPr>
        <p:spPr>
          <a:xfrm>
            <a:off x="6614080" y="3704445"/>
            <a:ext cx="274320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3355" indent="-173355">
              <a:buChar char="•"/>
            </a:pPr>
            <a:r>
              <a:rPr lang="en-US" sz="1400"/>
              <a:t>Predict interactions (LIANA)</a:t>
            </a:r>
            <a:endParaRPr lang="en-US"/>
          </a:p>
          <a:p>
            <a:pPr marL="173355" indent="-173355">
              <a:buChar char="•"/>
            </a:pPr>
            <a:r>
              <a:rPr lang="en-US" sz="1400"/>
              <a:t>Keep direct interactions</a:t>
            </a:r>
            <a:endParaRPr lang="en-US" sz="1400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600" b="1"/>
              <a:t>Aggregate results (from different methods; LIANA)</a:t>
            </a:r>
            <a:endParaRPr lang="en-US" sz="1600" b="1">
              <a:ea typeface="Calibri"/>
              <a:cs typeface="Calibri"/>
            </a:endParaRPr>
          </a:p>
          <a:p>
            <a:pPr marL="173355" indent="-173355">
              <a:buChar char="•"/>
            </a:pPr>
            <a:r>
              <a:rPr lang="en-US" sz="1400"/>
              <a:t>Store result</a:t>
            </a: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B1E14-A1E4-36A1-E3DA-C9661909952A}"/>
              </a:ext>
            </a:extLst>
          </p:cNvPr>
          <p:cNvSpPr txBox="1"/>
          <p:nvPr/>
        </p:nvSpPr>
        <p:spPr>
          <a:xfrm>
            <a:off x="903763" y="2656778"/>
            <a:ext cx="8804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e.g.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247A20-068E-DD61-7D1F-E0CF379AA22C}"/>
              </a:ext>
            </a:extLst>
          </p:cNvPr>
          <p:cNvSpPr txBox="1"/>
          <p:nvPr/>
        </p:nvSpPr>
        <p:spPr>
          <a:xfrm>
            <a:off x="1239353" y="7400231"/>
            <a:ext cx="44558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373A3C"/>
                </a:solidFill>
                <a:latin typeface="Source Sans Pro"/>
                <a:ea typeface="Source Sans Pro"/>
              </a:rPr>
              <a:t>Robust interactions?</a:t>
            </a:r>
            <a:endParaRPr lang="en-US"/>
          </a:p>
          <a:p>
            <a:pPr algn="ctr"/>
            <a:endParaRPr lang="en-US" sz="2000" b="1">
              <a:solidFill>
                <a:srgbClr val="373A3C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% </a:t>
            </a:r>
          </a:p>
          <a:p>
            <a:pPr marL="342900" indent="-342900">
              <a:buFont typeface="Wingdings"/>
              <a:buChar char="ü"/>
            </a:pP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Filter by </a:t>
            </a:r>
            <a:r>
              <a:rPr lang="en-US" sz="2000" err="1">
                <a:solidFill>
                  <a:srgbClr val="373A3C"/>
                </a:solidFill>
                <a:latin typeface="Source Sans Pro"/>
                <a:ea typeface="Source Sans Pro"/>
              </a:rPr>
              <a:t>aggregate_rank</a:t>
            </a:r>
            <a:r>
              <a:rPr lang="en-US" sz="2000">
                <a:solidFill>
                  <a:srgbClr val="373A3C"/>
                </a:solidFill>
                <a:latin typeface="Source Sans Pro"/>
                <a:ea typeface="Source Sans Pro"/>
              </a:rPr>
              <a:t> score 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C1C836-C6C0-0291-C3AD-7711C2ED7FA5}"/>
              </a:ext>
            </a:extLst>
          </p:cNvPr>
          <p:cNvSpPr/>
          <p:nvPr/>
        </p:nvSpPr>
        <p:spPr>
          <a:xfrm>
            <a:off x="648651" y="7398333"/>
            <a:ext cx="446022" cy="465445"/>
          </a:xfrm>
          <a:prstGeom prst="ellipse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3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DE65AC-7C31-486F-4F54-26D910F7C2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9469" y="2787175"/>
            <a:ext cx="6059537" cy="3430654"/>
          </a:xfrm>
          <a:prstGeom prst="rect">
            <a:avLst/>
          </a:prstGeom>
        </p:spPr>
      </p:pic>
      <p:sp>
        <p:nvSpPr>
          <p:cNvPr id="22" name="Rounded Rectangle 18">
            <a:extLst>
              <a:ext uri="{FF2B5EF4-FFF2-40B4-BE49-F238E27FC236}">
                <a16:creationId xmlns:a16="http://schemas.microsoft.com/office/drawing/2014/main" id="{6381E2B1-32FE-64A2-E5F7-B49C612003AF}"/>
              </a:ext>
            </a:extLst>
          </p:cNvPr>
          <p:cNvSpPr/>
          <p:nvPr/>
        </p:nvSpPr>
        <p:spPr>
          <a:xfrm>
            <a:off x="10869468" y="5830330"/>
            <a:ext cx="6183281" cy="451228"/>
          </a:xfrm>
          <a:prstGeom prst="roundRect">
            <a:avLst/>
          </a:prstGeom>
          <a:noFill/>
          <a:ln w="28575">
            <a:solidFill>
              <a:srgbClr val="009E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FED7051A-BAD3-5354-CC2A-CE4CCA1C73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6721"/>
          <a:stretch/>
        </p:blipFill>
        <p:spPr>
          <a:xfrm>
            <a:off x="11015890" y="6529969"/>
            <a:ext cx="6989992" cy="2246810"/>
          </a:xfrm>
          <a:prstGeom prst="rect">
            <a:avLst/>
          </a:prstGeom>
          <a:ln w="38100" cap="sq">
            <a:solidFill>
              <a:srgbClr val="009EF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3CB6BE-C9F4-8B1A-4FC2-7CA274DD8A46}"/>
              </a:ext>
            </a:extLst>
          </p:cNvPr>
          <p:cNvCxnSpPr/>
          <p:nvPr/>
        </p:nvCxnSpPr>
        <p:spPr>
          <a:xfrm flipH="1">
            <a:off x="9277533" y="4369393"/>
            <a:ext cx="439798" cy="15149"/>
          </a:xfrm>
          <a:prstGeom prst="straightConnector1">
            <a:avLst/>
          </a:prstGeom>
          <a:ln w="5715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AC866-AB07-7DF3-D3BB-15D8AA1C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760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EB33C4-3E5F-7610-0E8B-66386062A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688" y="2480827"/>
            <a:ext cx="12131442" cy="671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227353-215A-6A86-8984-0AF53192B4F1}"/>
              </a:ext>
            </a:extLst>
          </p:cNvPr>
          <p:cNvSpPr txBox="1"/>
          <p:nvPr/>
        </p:nvSpPr>
        <p:spPr>
          <a:xfrm>
            <a:off x="13948730" y="2666857"/>
            <a:ext cx="4536109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Calibri"/>
                <a:ea typeface="MS Mincho"/>
                <a:cs typeface="Lucida Sans Unicode"/>
              </a:rPr>
              <a:t>Liana functions: </a:t>
            </a:r>
          </a:p>
          <a:p>
            <a:r>
              <a:rPr lang="en-US" sz="2400">
                <a:latin typeface="Courier New"/>
                <a:ea typeface="MS Mincho"/>
                <a:cs typeface="Lucida Sans Uni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liana_wrap</a:t>
            </a:r>
            <a:r>
              <a:rPr lang="en-US" sz="2400">
                <a:latin typeface="Courier New"/>
                <a:ea typeface="MS Mincho"/>
                <a:cs typeface="Lucida Sans Unicode"/>
              </a:rPr>
              <a:t>()</a:t>
            </a:r>
            <a:endParaRPr lang="en-US" sz="2400">
              <a:latin typeface="Courier New"/>
              <a:ea typeface="Calibri"/>
              <a:cs typeface="Calibri"/>
            </a:endParaRPr>
          </a:p>
          <a:p>
            <a:r>
              <a:rPr lang="en-US" sz="2400" err="1">
                <a:latin typeface="Courier New"/>
                <a:ea typeface="MS Mincho"/>
                <a:cs typeface="Lucida Sans Unicode"/>
              </a:rPr>
              <a:t>liana_aggregate</a:t>
            </a:r>
            <a:r>
              <a:rPr lang="en-US" sz="2400">
                <a:latin typeface="Courier New"/>
                <a:ea typeface="MS Mincho"/>
                <a:cs typeface="Lucida Sans Unicode"/>
              </a:rPr>
              <a:t>()</a:t>
            </a:r>
          </a:p>
          <a:p>
            <a:endParaRPr lang="en-US" sz="2800">
              <a:latin typeface="Lucida Sans Unicode"/>
              <a:ea typeface="MS Mincho"/>
              <a:cs typeface="Lucida Sans Unicode"/>
            </a:endParaRPr>
          </a:p>
          <a:p>
            <a:endParaRPr lang="en-US" sz="2800">
              <a:latin typeface="Lucida Sans Unicode"/>
              <a:ea typeface="MS Mincho"/>
              <a:cs typeface="Lucida Sans Unicode"/>
            </a:endParaRPr>
          </a:p>
          <a:p>
            <a:r>
              <a:rPr lang="en-US" sz="2800" b="1">
                <a:latin typeface="Calibri"/>
                <a:ea typeface="MS Mincho"/>
                <a:cs typeface="Lucida Sans Unicode"/>
              </a:rPr>
              <a:t>In-house functions:</a:t>
            </a:r>
          </a:p>
          <a:p>
            <a:r>
              <a:rPr lang="en-US" sz="2400" err="1">
                <a:latin typeface="Courier New"/>
                <a:ea typeface="+mn-lt"/>
                <a:cs typeface="+mn-lt"/>
              </a:rPr>
              <a:t>SampleCells</a:t>
            </a:r>
            <a:r>
              <a:rPr lang="en-US" sz="2400">
                <a:latin typeface="Courier New"/>
                <a:ea typeface="Calibri" panose="020F0502020204030204"/>
                <a:cs typeface="Calibri" panose="020F0502020204030204"/>
              </a:rPr>
              <a:t>()</a:t>
            </a:r>
          </a:p>
          <a:p>
            <a:r>
              <a:rPr lang="en-US" sz="2400" err="1">
                <a:latin typeface="Courier New"/>
                <a:ea typeface="Calibri" panose="020F0502020204030204"/>
                <a:cs typeface="Calibri" panose="020F0502020204030204"/>
              </a:rPr>
              <a:t>bootstrap_keep_dir</a:t>
            </a:r>
            <a:r>
              <a:rPr lang="en-US" sz="2400">
                <a:latin typeface="Courier New"/>
                <a:ea typeface="Calibri" panose="020F0502020204030204"/>
                <a:cs typeface="Calibri" panose="020F0502020204030204"/>
              </a:rPr>
              <a:t>()</a:t>
            </a:r>
          </a:p>
          <a:p>
            <a:r>
              <a:rPr lang="en-US" sz="2400" err="1">
                <a:latin typeface="Courier New"/>
                <a:ea typeface="Calibri"/>
                <a:cs typeface="Calibri"/>
              </a:rPr>
              <a:t>bootstrap_results_agg</a:t>
            </a:r>
            <a:r>
              <a:rPr lang="en-US" sz="2400">
                <a:latin typeface="Courier New"/>
                <a:ea typeface="Calibri"/>
                <a:cs typeface="Calibri"/>
              </a:rPr>
              <a:t>()</a:t>
            </a:r>
            <a:endParaRPr lang="en-US" sz="2400">
              <a:latin typeface="Courier New"/>
              <a:cs typeface="Courier New"/>
            </a:endParaRPr>
          </a:p>
          <a:p>
            <a:r>
              <a:rPr lang="en-US" sz="2400" err="1">
                <a:latin typeface="Courier New"/>
                <a:ea typeface="Calibri"/>
                <a:cs typeface="Calibri"/>
              </a:rPr>
              <a:t>filter_aggRank</a:t>
            </a:r>
            <a:r>
              <a:rPr lang="en-US" sz="2400">
                <a:latin typeface="Courier New"/>
                <a:ea typeface="Calibri"/>
                <a:cs typeface="Calibri"/>
              </a:rPr>
              <a:t>()</a:t>
            </a:r>
            <a:endParaRPr lang="en-US" sz="2400">
              <a:latin typeface="Courier New"/>
              <a:cs typeface="Courier New"/>
            </a:endParaRPr>
          </a:p>
          <a:p>
            <a:r>
              <a:rPr lang="en-US" sz="2400" err="1">
                <a:latin typeface="Courier New"/>
                <a:ea typeface="Calibri"/>
                <a:cs typeface="Calibri"/>
              </a:rPr>
              <a:t>keep_specific_inter</a:t>
            </a:r>
            <a:r>
              <a:rPr lang="en-US" sz="2400">
                <a:latin typeface="Courier New"/>
                <a:ea typeface="Calibri"/>
                <a:cs typeface="Calibri"/>
              </a:rPr>
              <a:t>()</a:t>
            </a:r>
          </a:p>
          <a:p>
            <a:r>
              <a:rPr lang="en-US" sz="2800">
                <a:latin typeface="Calibri"/>
                <a:ea typeface="Calibri"/>
                <a:cs typeface="Calibri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EEBF2-CFF1-DD47-F568-5CB3E88C7AF4}"/>
              </a:ext>
            </a:extLst>
          </p:cNvPr>
          <p:cNvSpPr txBox="1"/>
          <p:nvPr/>
        </p:nvSpPr>
        <p:spPr>
          <a:xfrm>
            <a:off x="14156167" y="8541117"/>
            <a:ext cx="433583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ü"/>
            </a:pPr>
            <a:r>
              <a:rPr lang="en-US" sz="2400" b="1">
                <a:latin typeface="Calibri"/>
                <a:ea typeface="MS Mincho"/>
                <a:cs typeface="Lucida Sans Unicode"/>
              </a:rPr>
              <a:t>Handling multiple </a:t>
            </a:r>
            <a:r>
              <a:rPr lang="en-US" sz="2400" b="1" err="1">
                <a:latin typeface="Calibri"/>
                <a:ea typeface="MS Mincho"/>
                <a:cs typeface="Lucida Sans Unicode"/>
              </a:rPr>
              <a:t>tibbles</a:t>
            </a:r>
            <a:r>
              <a:rPr lang="en-US" sz="2400" b="1">
                <a:latin typeface="Calibri"/>
                <a:ea typeface="MS Mincho"/>
                <a:cs typeface="Lucida Sans Unicode"/>
              </a:rPr>
              <a:t> from the bootstrapping    </a:t>
            </a:r>
            <a:endParaRPr lang="en-US" sz="2400">
              <a:ea typeface="Calibri"/>
              <a:cs typeface="Calibri"/>
            </a:endParaRPr>
          </a:p>
        </p:txBody>
      </p:sp>
      <p:sp>
        <p:nvSpPr>
          <p:cNvPr id="3" name="TextBox 80">
            <a:extLst>
              <a:ext uri="{FF2B5EF4-FFF2-40B4-BE49-F238E27FC236}">
                <a16:creationId xmlns:a16="http://schemas.microsoft.com/office/drawing/2014/main" id="{1D26637B-A5CB-5756-0011-6B91DB5BCC42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Bootstrapping approach: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9AC99-1A50-2E7C-93ED-4F86E0ED19EE}"/>
              </a:ext>
            </a:extLst>
          </p:cNvPr>
          <p:cNvSpPr txBox="1"/>
          <p:nvPr/>
        </p:nvSpPr>
        <p:spPr>
          <a:xfrm>
            <a:off x="842840" y="9562963"/>
            <a:ext cx="14752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latin typeface="Times New Roman"/>
                <a:cs typeface="Times New Roman"/>
              </a:rPr>
              <a:t>Available at: </a:t>
            </a: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  <a:hlinkClick r:id="rId6"/>
              </a:rPr>
              <a:t>https://github.com/anagonzalezalvarez/Bioinformatics_Pipelines/blob/main/Project</a:t>
            </a:r>
            <a:r>
              <a:rPr lang="en-US">
                <a:latin typeface="Times New Roman"/>
                <a:cs typeface="Times New Roman"/>
                <a:hlinkClick r:id="rId6"/>
              </a:rPr>
              <a:t>/2_liana/code/bootstrapping_functions.R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 sz="2800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D1A46-F362-A098-3F72-32D321E6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5712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BC62DA29-3ED0-91E3-ED31-65B4FE9B8D0B}"/>
              </a:ext>
            </a:extLst>
          </p:cNvPr>
          <p:cNvSpPr txBox="1"/>
          <p:nvPr/>
        </p:nvSpPr>
        <p:spPr>
          <a:xfrm>
            <a:off x="1247478" y="1507892"/>
            <a:ext cx="40578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44546A"/>
                </a:solidFill>
              </a:rPr>
              <a:t>LIANA output</a:t>
            </a:r>
            <a:endParaRPr lang="en-US" err="1"/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BF833938-16FF-22E4-7AEF-81499E59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62" y="2240134"/>
            <a:ext cx="16601247" cy="7780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422B0-2E6F-0836-7ED9-0251B34F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2942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EAA6F3-17CA-8D46-CD7B-F3BA4330F6B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78CC59-D8D1-0CCB-731D-9C5B090FF9F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544646-834D-87B8-428E-FEDD3AA2C155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83F2ED-4BA6-3B0C-5787-1710585B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4F20BEA5-9C1D-B152-08B2-8CA067099D00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C7D433F6-0994-AB58-68F1-16F504D6B080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0AC96-F5A8-B4A2-3A6B-C38D9B791707}"/>
              </a:ext>
            </a:extLst>
          </p:cNvPr>
          <p:cNvSpPr txBox="1"/>
          <p:nvPr/>
        </p:nvSpPr>
        <p:spPr>
          <a:xfrm>
            <a:off x="3073635" y="9955212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Stronger interactions observed between those subtypes: </a:t>
            </a:r>
            <a:r>
              <a:rPr lang="en-US" sz="2400" b="1" err="1"/>
              <a:t>Sst</a:t>
            </a:r>
            <a:r>
              <a:rPr lang="en-US" sz="2400"/>
              <a:t> with either </a:t>
            </a:r>
            <a:r>
              <a:rPr lang="en-US" sz="2400" b="1" err="1"/>
              <a:t>Vip</a:t>
            </a:r>
            <a:r>
              <a:rPr lang="en-US" sz="2400"/>
              <a:t> or </a:t>
            </a:r>
            <a:r>
              <a:rPr lang="en-US" sz="2400" b="1" err="1"/>
              <a:t>Pvalb</a:t>
            </a:r>
            <a:endParaRPr lang="en-SA" sz="2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48C6E-0E9F-C0AA-FBD3-710C51F1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2977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69B829-0BDD-D373-DF1D-4EC9D999203F}"/>
              </a:ext>
            </a:extLst>
          </p:cNvPr>
          <p:cNvSpPr/>
          <p:nvPr/>
        </p:nvSpPr>
        <p:spPr>
          <a:xfrm>
            <a:off x="4104555" y="4529403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B1EC9-AB8B-28A7-14E2-21D0BE15D28B}"/>
              </a:ext>
            </a:extLst>
          </p:cNvPr>
          <p:cNvSpPr/>
          <p:nvPr/>
        </p:nvSpPr>
        <p:spPr>
          <a:xfrm>
            <a:off x="7309061" y="6236029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C8EC3D-9CF3-C830-BD20-EA0DBDA5FE6F}"/>
              </a:ext>
            </a:extLst>
          </p:cNvPr>
          <p:cNvSpPr/>
          <p:nvPr/>
        </p:nvSpPr>
        <p:spPr>
          <a:xfrm>
            <a:off x="9721180" y="4410596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9420C6-50FE-E1E7-0D84-A32FF3E162B5}"/>
              </a:ext>
            </a:extLst>
          </p:cNvPr>
          <p:cNvSpPr/>
          <p:nvPr/>
        </p:nvSpPr>
        <p:spPr>
          <a:xfrm>
            <a:off x="12097443" y="6180294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</a:rPr>
              <a:t>Vip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2884533" y="828903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Strong interactions at p28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Vip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97DC2-1A6D-37F0-E92E-3C3FBC953EC7}"/>
              </a:ext>
            </a:extLst>
          </p:cNvPr>
          <p:cNvSpPr txBox="1"/>
          <p:nvPr/>
        </p:nvSpPr>
        <p:spPr>
          <a:xfrm>
            <a:off x="11685283" y="829971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Strong interactions at p28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4BCC21-7F2F-1444-FDE6-0A23641A8694}"/>
              </a:ext>
            </a:extLst>
          </p:cNvPr>
          <p:cNvSpPr/>
          <p:nvPr/>
        </p:nvSpPr>
        <p:spPr>
          <a:xfrm>
            <a:off x="4104554" y="5533473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E6EEDC-BBA6-8D46-9E4D-CD44E3394276}"/>
              </a:ext>
            </a:extLst>
          </p:cNvPr>
          <p:cNvSpPr/>
          <p:nvPr/>
        </p:nvSpPr>
        <p:spPr>
          <a:xfrm>
            <a:off x="5627871" y="6222390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8263F-E204-A637-55A3-A7C47F12C9B1}"/>
              </a:ext>
            </a:extLst>
          </p:cNvPr>
          <p:cNvSpPr/>
          <p:nvPr/>
        </p:nvSpPr>
        <p:spPr>
          <a:xfrm>
            <a:off x="6984775" y="4091049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D3CF7-186C-A081-B7F4-177BAC0364B2}"/>
              </a:ext>
            </a:extLst>
          </p:cNvPr>
          <p:cNvSpPr/>
          <p:nvPr/>
        </p:nvSpPr>
        <p:spPr>
          <a:xfrm>
            <a:off x="11773356" y="4091048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8C6D58-1186-4576-33D2-885ED3957D72}"/>
              </a:ext>
            </a:extLst>
          </p:cNvPr>
          <p:cNvCxnSpPr/>
          <p:nvPr/>
        </p:nvCxnSpPr>
        <p:spPr>
          <a:xfrm>
            <a:off x="7808061" y="4914652"/>
            <a:ext cx="4320480" cy="0"/>
          </a:xfrm>
          <a:prstGeom prst="straightConnector1">
            <a:avLst/>
          </a:prstGeom>
          <a:ln w="57150">
            <a:solidFill>
              <a:srgbClr val="009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BC906-BD74-0C01-2C1A-ADFFAECFC461}"/>
              </a:ext>
            </a:extLst>
          </p:cNvPr>
          <p:cNvSpPr/>
          <p:nvPr/>
        </p:nvSpPr>
        <p:spPr>
          <a:xfrm>
            <a:off x="5281637" y="5153689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9E7E7-60F3-B8C3-299D-BCC444C9DF99}"/>
              </a:ext>
            </a:extLst>
          </p:cNvPr>
          <p:cNvSpPr/>
          <p:nvPr/>
        </p:nvSpPr>
        <p:spPr>
          <a:xfrm>
            <a:off x="10889721" y="5091214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AA3DA1-ABCF-E998-C046-EF65C34D7EDD}"/>
              </a:ext>
            </a:extLst>
          </p:cNvPr>
          <p:cNvCxnSpPr>
            <a:cxnSpLocks/>
          </p:cNvCxnSpPr>
          <p:nvPr/>
        </p:nvCxnSpPr>
        <p:spPr>
          <a:xfrm>
            <a:off x="6289850" y="5994772"/>
            <a:ext cx="488128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199D897-0F25-74BF-86B2-A6B260251A07}"/>
              </a:ext>
            </a:extLst>
          </p:cNvPr>
          <p:cNvSpPr/>
          <p:nvPr/>
        </p:nvSpPr>
        <p:spPr>
          <a:xfrm>
            <a:off x="9726237" y="5460195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8503D-58D8-B3DC-32D1-DAD7DB7D52EA}"/>
              </a:ext>
            </a:extLst>
          </p:cNvPr>
          <p:cNvSpPr/>
          <p:nvPr/>
        </p:nvSpPr>
        <p:spPr>
          <a:xfrm>
            <a:off x="11249554" y="6149112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D125F-0A59-5384-5DA6-C21ECF1B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6" y="7645944"/>
            <a:ext cx="2209800" cy="18542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9AF822-9C7A-B65F-6DA2-4BE2239CD307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2926CC-09CF-6B28-A0B4-F0189833EC11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708FDDB-9FE4-F147-437A-73402CCB2FEC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2" name="Picture 31" descr="A diagram of a venn diagram&#10;&#10;Description automatically generated">
            <a:extLst>
              <a:ext uri="{FF2B5EF4-FFF2-40B4-BE49-F238E27FC236}">
                <a16:creationId xmlns:a16="http://schemas.microsoft.com/office/drawing/2014/main" id="{E987B1E7-4928-40EE-4737-500FCCD3D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9883" y="7427244"/>
            <a:ext cx="2398778" cy="20654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3787A-2B2F-C0F7-D0E4-9F3E1AB2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541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B6A743-79CD-1008-4B1E-45D9FCD2F19A}"/>
              </a:ext>
            </a:extLst>
          </p:cNvPr>
          <p:cNvGrpSpPr/>
          <p:nvPr/>
        </p:nvGrpSpPr>
        <p:grpSpPr>
          <a:xfrm>
            <a:off x="1053619" y="2754142"/>
            <a:ext cx="7269168" cy="6192688"/>
            <a:chOff x="924188" y="2754142"/>
            <a:chExt cx="7269168" cy="6192688"/>
          </a:xfrm>
        </p:grpSpPr>
        <p:pic>
          <p:nvPicPr>
            <p:cNvPr id="4098" name="Picture 2" descr="figure 1">
              <a:extLst>
                <a:ext uri="{FF2B5EF4-FFF2-40B4-BE49-F238E27FC236}">
                  <a16:creationId xmlns:a16="http://schemas.microsoft.com/office/drawing/2014/main" id="{2D163B13-480E-6827-B15B-08A250B855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87"/>
            <a:stretch/>
          </p:blipFill>
          <p:spPr bwMode="auto">
            <a:xfrm>
              <a:off x="1061243" y="2754142"/>
              <a:ext cx="7132113" cy="619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F937FE-5ABF-8646-7B22-AF61B6A0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188" y="2763298"/>
              <a:ext cx="520700" cy="4572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39CF1-2E11-18E9-85A0-A18781F562BC}"/>
              </a:ext>
            </a:extLst>
          </p:cNvPr>
          <p:cNvGrpSpPr/>
          <p:nvPr/>
        </p:nvGrpSpPr>
        <p:grpSpPr>
          <a:xfrm>
            <a:off x="10223469" y="2095416"/>
            <a:ext cx="6638125" cy="7264621"/>
            <a:chOff x="10607158" y="2034472"/>
            <a:chExt cx="6638125" cy="7264621"/>
          </a:xfrm>
        </p:grpSpPr>
        <p:pic>
          <p:nvPicPr>
            <p:cNvPr id="12" name="Picture 2" descr="figure 1">
              <a:extLst>
                <a:ext uri="{FF2B5EF4-FFF2-40B4-BE49-F238E27FC236}">
                  <a16:creationId xmlns:a16="http://schemas.microsoft.com/office/drawing/2014/main" id="{75801108-EFB7-6D94-724F-4A530D2574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960"/>
            <a:stretch/>
          </p:blipFill>
          <p:spPr bwMode="auto">
            <a:xfrm>
              <a:off x="10687527" y="2401879"/>
              <a:ext cx="6557756" cy="6897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F96355-E509-C91E-27C1-FFB5B1241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7158" y="2034472"/>
              <a:ext cx="734814" cy="7348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53D81E-82E5-275F-143E-94CC999DD930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 study cell2cell Communications (CCC)?</a:t>
            </a: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3662D-79D7-8FDA-DD9C-57D8ADA4F59A}"/>
              </a:ext>
            </a:extLst>
          </p:cNvPr>
          <p:cNvSpPr txBox="1"/>
          <p:nvPr/>
        </p:nvSpPr>
        <p:spPr>
          <a:xfrm>
            <a:off x="6792151" y="10103141"/>
            <a:ext cx="5444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222222"/>
                </a:solidFill>
                <a:ea typeface="+mn-lt"/>
                <a:cs typeface="+mn-lt"/>
              </a:rPr>
              <a:t>Armingol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 et al. </a:t>
            </a:r>
            <a:r>
              <a:rPr lang="en-US" i="1">
                <a:solidFill>
                  <a:srgbClr val="222222"/>
                </a:solidFill>
                <a:ea typeface="+mn-lt"/>
                <a:cs typeface="+mn-lt"/>
              </a:rPr>
              <a:t>Nat Rev Genet.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(2021)  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3F869-E2D4-71F9-0210-C8B39858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3294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69B829-0BDD-D373-DF1D-4EC9D999203F}"/>
              </a:ext>
            </a:extLst>
          </p:cNvPr>
          <p:cNvSpPr/>
          <p:nvPr/>
        </p:nvSpPr>
        <p:spPr>
          <a:xfrm>
            <a:off x="4104555" y="4529403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B1EC9-AB8B-28A7-14E2-21D0BE15D28B}"/>
              </a:ext>
            </a:extLst>
          </p:cNvPr>
          <p:cNvSpPr/>
          <p:nvPr/>
        </p:nvSpPr>
        <p:spPr>
          <a:xfrm>
            <a:off x="4719795" y="6222389"/>
            <a:ext cx="360041" cy="49246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C8EC3D-9CF3-C830-BD20-EA0DBDA5FE6F}"/>
              </a:ext>
            </a:extLst>
          </p:cNvPr>
          <p:cNvSpPr/>
          <p:nvPr/>
        </p:nvSpPr>
        <p:spPr>
          <a:xfrm>
            <a:off x="9721180" y="4410596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9420C6-50FE-E1E7-0D84-A32FF3E162B5}"/>
              </a:ext>
            </a:extLst>
          </p:cNvPr>
          <p:cNvSpPr/>
          <p:nvPr/>
        </p:nvSpPr>
        <p:spPr>
          <a:xfrm>
            <a:off x="10384619" y="6180950"/>
            <a:ext cx="360041" cy="49246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  <a:sym typeface="Wingdings" pitchFamily="2" charset="2"/>
              </a:rPr>
              <a:t>Pvalb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3188347" y="9417860"/>
            <a:ext cx="2851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Interactions remains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Pvalb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97DC2-1A6D-37F0-E92E-3C3FBC953EC7}"/>
              </a:ext>
            </a:extLst>
          </p:cNvPr>
          <p:cNvSpPr txBox="1"/>
          <p:nvPr/>
        </p:nvSpPr>
        <p:spPr>
          <a:xfrm>
            <a:off x="11685283" y="9375790"/>
            <a:ext cx="345930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Interactions remains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4BCC21-7F2F-1444-FDE6-0A23641A8694}"/>
              </a:ext>
            </a:extLst>
          </p:cNvPr>
          <p:cNvSpPr/>
          <p:nvPr/>
        </p:nvSpPr>
        <p:spPr>
          <a:xfrm>
            <a:off x="3948323" y="3496082"/>
            <a:ext cx="516273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E6EEDC-BBA6-8D46-9E4D-CD44E3394276}"/>
              </a:ext>
            </a:extLst>
          </p:cNvPr>
          <p:cNvSpPr/>
          <p:nvPr/>
        </p:nvSpPr>
        <p:spPr>
          <a:xfrm>
            <a:off x="5627871" y="6222390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8263F-E204-A637-55A3-A7C47F12C9B1}"/>
              </a:ext>
            </a:extLst>
          </p:cNvPr>
          <p:cNvSpPr/>
          <p:nvPr/>
        </p:nvSpPr>
        <p:spPr>
          <a:xfrm>
            <a:off x="4407262" y="4122138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D3CF7-186C-A081-B7F4-177BAC0364B2}"/>
              </a:ext>
            </a:extLst>
          </p:cNvPr>
          <p:cNvSpPr/>
          <p:nvPr/>
        </p:nvSpPr>
        <p:spPr>
          <a:xfrm>
            <a:off x="10060532" y="4091704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8C6D58-1186-4576-33D2-885ED3957D72}"/>
              </a:ext>
            </a:extLst>
          </p:cNvPr>
          <p:cNvCxnSpPr>
            <a:cxnSpLocks/>
          </p:cNvCxnSpPr>
          <p:nvPr/>
        </p:nvCxnSpPr>
        <p:spPr>
          <a:xfrm>
            <a:off x="5415475" y="4929237"/>
            <a:ext cx="4737753" cy="0"/>
          </a:xfrm>
          <a:prstGeom prst="straightConnector1">
            <a:avLst/>
          </a:prstGeom>
          <a:ln w="57150">
            <a:solidFill>
              <a:srgbClr val="009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BC906-BD74-0C01-2C1A-ADFFAECFC461}"/>
              </a:ext>
            </a:extLst>
          </p:cNvPr>
          <p:cNvSpPr/>
          <p:nvPr/>
        </p:nvSpPr>
        <p:spPr>
          <a:xfrm>
            <a:off x="5281637" y="3111282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9E7E7-60F3-B8C3-299D-BCC444C9DF99}"/>
              </a:ext>
            </a:extLst>
          </p:cNvPr>
          <p:cNvSpPr/>
          <p:nvPr/>
        </p:nvSpPr>
        <p:spPr>
          <a:xfrm>
            <a:off x="10908368" y="3049516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AA3DA1-ABCF-E998-C046-EF65C34D7EDD}"/>
              </a:ext>
            </a:extLst>
          </p:cNvPr>
          <p:cNvCxnSpPr>
            <a:cxnSpLocks/>
          </p:cNvCxnSpPr>
          <p:nvPr/>
        </p:nvCxnSpPr>
        <p:spPr>
          <a:xfrm>
            <a:off x="6289850" y="3906540"/>
            <a:ext cx="461851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199D897-0F25-74BF-86B2-A6B260251A07}"/>
              </a:ext>
            </a:extLst>
          </p:cNvPr>
          <p:cNvSpPr/>
          <p:nvPr/>
        </p:nvSpPr>
        <p:spPr>
          <a:xfrm>
            <a:off x="9599615" y="3451528"/>
            <a:ext cx="504058" cy="3407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8503D-58D8-B3DC-32D1-DAD7DB7D52EA}"/>
              </a:ext>
            </a:extLst>
          </p:cNvPr>
          <p:cNvSpPr/>
          <p:nvPr/>
        </p:nvSpPr>
        <p:spPr>
          <a:xfrm>
            <a:off x="11249554" y="6149112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481BC-BD60-43EC-38F0-6DC9E8D3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83" y="8512554"/>
            <a:ext cx="2209800" cy="1854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7A8A4C-A5D6-1055-53B8-8779BF38DA72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C19716-97F0-FFE7-5876-72145BE2E09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3E0322-0966-2BFC-C5F6-43C663B72CC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DA7A713-5510-C6C8-3C60-CAD127C99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811" y="8072049"/>
            <a:ext cx="2243446" cy="20534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F01FE-FF2C-A6A7-CE94-37A3686F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105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853A92E9-4669-EF9E-2136-44DE7CC1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71" y="1678647"/>
            <a:ext cx="11879368" cy="82438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B3EF8B-34CC-13D4-D889-E293687F98A4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A0FCE5-E777-8FC9-B7D1-7735AFD51AD4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0AA9E7-E591-860E-F5FF-2A741B2E451B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DD01D-3987-0CE4-E361-D5E4D621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310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D5A7-6DB4-1A3F-A8AB-861002F2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A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F139-9B20-8595-6EA6-C3BA15A3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u="none" strike="noStrike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Transient interactions across stages between </a:t>
            </a:r>
            <a:r>
              <a:rPr lang="en-US" sz="3600" b="0" i="1" u="none" strike="noStrike" err="1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Sst</a:t>
            </a:r>
            <a:r>
              <a:rPr lang="en-US" sz="3600" b="0" i="0" u="none" strike="noStrike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3600" b="0" i="1" u="none" strike="noStrike" err="1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Vip</a:t>
            </a:r>
            <a:r>
              <a:rPr lang="en-US" sz="3600" b="0" i="0" u="none" strike="noStrike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US" sz="3600" b="0" i="0" u="none" strike="noStrike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Persistence interactions across stages between </a:t>
            </a:r>
            <a:r>
              <a:rPr lang="en-US" sz="3600" b="0" i="1" u="none" strike="noStrike" err="1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Sst</a:t>
            </a:r>
            <a:r>
              <a:rPr lang="en-US" sz="3600" b="0" i="0" u="none" strike="noStrike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3600" b="0" i="1" u="none" strike="noStrike" err="1">
                <a:solidFill>
                  <a:srgbClr val="1F1F1F"/>
                </a:solidFill>
                <a:effectLst/>
                <a:latin typeface="Times New Roman" panose="02020603050405020304" pitchFamily="18" charset="0"/>
              </a:rPr>
              <a:t>Pvalb</a:t>
            </a:r>
            <a:endParaRPr lang="en-US" sz="3600" b="0" i="1" u="none" strike="noStrike">
              <a:solidFill>
                <a:srgbClr val="1F1F1F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3600">
                <a:solidFill>
                  <a:srgbClr val="1F1F1F"/>
                </a:solidFill>
                <a:latin typeface="Times New Roman" panose="02020603050405020304" pitchFamily="18" charset="0"/>
              </a:rPr>
              <a:t>neurexins and neuroligins is substituted with GPCR pathway-associated L-R pairs for </a:t>
            </a:r>
            <a:r>
              <a:rPr lang="en-US" sz="3600" i="1" err="1">
                <a:solidFill>
                  <a:srgbClr val="1F1F1F"/>
                </a:solidFill>
                <a:latin typeface="Times New Roman" panose="02020603050405020304" pitchFamily="18" charset="0"/>
              </a:rPr>
              <a:t>Sst</a:t>
            </a:r>
            <a:r>
              <a:rPr lang="en-US" sz="3600">
                <a:solidFill>
                  <a:srgbClr val="1F1F1F"/>
                </a:solidFill>
                <a:latin typeface="Times New Roman" panose="02020603050405020304" pitchFamily="18" charset="0"/>
              </a:rPr>
              <a:t> and </a:t>
            </a:r>
            <a:r>
              <a:rPr lang="en-US" sz="3600" i="1" err="1">
                <a:solidFill>
                  <a:srgbClr val="1F1F1F"/>
                </a:solidFill>
                <a:latin typeface="Times New Roman" panose="02020603050405020304" pitchFamily="18" charset="0"/>
              </a:rPr>
              <a:t>Vip</a:t>
            </a:r>
            <a:r>
              <a:rPr lang="en-US" sz="3600">
                <a:solidFill>
                  <a:srgbClr val="1F1F1F"/>
                </a:solidFill>
                <a:latin typeface="Times New Roman" panose="02020603050405020304" pitchFamily="18" charset="0"/>
              </a:rPr>
              <a:t> interactions, with MAPK pathway are present in both.</a:t>
            </a:r>
          </a:p>
          <a:p>
            <a:endParaRPr lang="en-US" sz="3600">
              <a:solidFill>
                <a:srgbClr val="1F1F1F"/>
              </a:solidFill>
              <a:latin typeface="Times New Roman" panose="02020603050405020304" pitchFamily="18" charset="0"/>
            </a:endParaRPr>
          </a:p>
          <a:p>
            <a:endParaRPr lang="en-SA" sz="3600">
              <a:solidFill>
                <a:srgbClr val="1F1F1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AAD9-1CD8-B55F-9CA2-7173BC57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6908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69B829-0BDD-D373-DF1D-4EC9D999203F}"/>
              </a:ext>
            </a:extLst>
          </p:cNvPr>
          <p:cNvSpPr/>
          <p:nvPr/>
        </p:nvSpPr>
        <p:spPr>
          <a:xfrm>
            <a:off x="4104555" y="4529403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B1EC9-AB8B-28A7-14E2-21D0BE15D28B}"/>
              </a:ext>
            </a:extLst>
          </p:cNvPr>
          <p:cNvSpPr/>
          <p:nvPr/>
        </p:nvSpPr>
        <p:spPr>
          <a:xfrm>
            <a:off x="7309061" y="6236029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C8EC3D-9CF3-C830-BD20-EA0DBDA5FE6F}"/>
              </a:ext>
            </a:extLst>
          </p:cNvPr>
          <p:cNvSpPr/>
          <p:nvPr/>
        </p:nvSpPr>
        <p:spPr>
          <a:xfrm>
            <a:off x="9721180" y="4410596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9420C6-50FE-E1E7-0D84-A32FF3E162B5}"/>
              </a:ext>
            </a:extLst>
          </p:cNvPr>
          <p:cNvSpPr/>
          <p:nvPr/>
        </p:nvSpPr>
        <p:spPr>
          <a:xfrm>
            <a:off x="12097443" y="6180294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</a:rPr>
              <a:t>Vip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2884533" y="828903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Strong interactions at p28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8263F-E204-A637-55A3-A7C47F12C9B1}"/>
              </a:ext>
            </a:extLst>
          </p:cNvPr>
          <p:cNvSpPr/>
          <p:nvPr/>
        </p:nvSpPr>
        <p:spPr>
          <a:xfrm>
            <a:off x="6984775" y="4091049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D3CF7-186C-A081-B7F4-177BAC0364B2}"/>
              </a:ext>
            </a:extLst>
          </p:cNvPr>
          <p:cNvSpPr/>
          <p:nvPr/>
        </p:nvSpPr>
        <p:spPr>
          <a:xfrm>
            <a:off x="11773356" y="4091048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8C6D58-1186-4576-33D2-885ED3957D72}"/>
              </a:ext>
            </a:extLst>
          </p:cNvPr>
          <p:cNvCxnSpPr/>
          <p:nvPr/>
        </p:nvCxnSpPr>
        <p:spPr>
          <a:xfrm>
            <a:off x="7808061" y="4914652"/>
            <a:ext cx="4320480" cy="0"/>
          </a:xfrm>
          <a:prstGeom prst="straightConnector1">
            <a:avLst/>
          </a:prstGeom>
          <a:ln w="57150">
            <a:solidFill>
              <a:srgbClr val="009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D125F-0A59-5384-5DA6-C21ECF1B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6" y="7645944"/>
            <a:ext cx="2209800" cy="18542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87D169-1E9D-7BBA-43C5-CCAAE7D0CEE6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BC68CD3-6672-C52F-12B5-4950A853113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83B1081-81C8-91E5-8B0D-9AD1CE40FAF7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622A0A-C0AA-B001-7D88-DDAA6591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1271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</a:rPr>
              <a:t>Vip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2884533" y="828903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Strong interactions at p28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D125F-0A59-5384-5DA6-C21ECF1B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6" y="7645944"/>
            <a:ext cx="2209800" cy="185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BA61A-1E85-58F9-CFD5-8DBB43968A46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32EAB1-63AB-148D-F32B-F2106F92D055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5237B-0B14-E0AE-1102-ACF98E79C39D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098077-876C-80E8-0C66-393DC9D6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781" y="1917371"/>
            <a:ext cx="3210749" cy="4676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79E158-E290-54E8-A950-AD91138D9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818" y="2011850"/>
            <a:ext cx="3208779" cy="46738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60E87A-758C-CE36-C2C7-C6C14E479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6672" y="1738273"/>
            <a:ext cx="3949700" cy="57531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47BAFA-760E-E1B8-0F77-68F57A7CB6C1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DC003A-30F0-6A66-8D91-EFEFA139FF96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18CC7C-58B0-ECF8-542B-0D31FA16832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68EFCE-EA41-EE54-6437-137D2EB2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764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</a:rPr>
              <a:t>Vip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2884533" y="828903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Strong interactions at p28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D125F-0A59-5384-5DA6-C21ECF1B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86" y="7645944"/>
            <a:ext cx="2209800" cy="185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E127A-BF69-84F6-A349-23963252830E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C59E7-8BD2-A595-E16C-471EAD9A78B3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07274-8528-8391-FA61-77FF3B822988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818C74-E5AD-8728-9FAA-4EAE09E7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066" y="1623127"/>
            <a:ext cx="4271451" cy="54497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4899A3-C57A-D9C2-389C-A3071CA75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5796" y="1708888"/>
            <a:ext cx="4271451" cy="54497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8C515ED-6372-2CE4-F5BB-EB798FAB3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91" y="1679669"/>
            <a:ext cx="4271450" cy="544978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B6AB68-FA4F-F73C-0D56-2303F496CFB6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FAE2CB5-9538-6985-D0CC-691E4B39E37C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E22FB0-72D6-A85A-E11D-CF6A7A018839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47410-A2BB-52A8-082B-7453A4FC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5678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Vip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97DC2-1A6D-37F0-E92E-3C3FBC953EC7}"/>
              </a:ext>
            </a:extLst>
          </p:cNvPr>
          <p:cNvSpPr txBox="1"/>
          <p:nvPr/>
        </p:nvSpPr>
        <p:spPr>
          <a:xfrm>
            <a:off x="11685283" y="829971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Strong interactions at p28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4BCC21-7F2F-1444-FDE6-0A23641A8694}"/>
              </a:ext>
            </a:extLst>
          </p:cNvPr>
          <p:cNvSpPr/>
          <p:nvPr/>
        </p:nvSpPr>
        <p:spPr>
          <a:xfrm>
            <a:off x="4104554" y="5533473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E6EEDC-BBA6-8D46-9E4D-CD44E3394276}"/>
              </a:ext>
            </a:extLst>
          </p:cNvPr>
          <p:cNvSpPr/>
          <p:nvPr/>
        </p:nvSpPr>
        <p:spPr>
          <a:xfrm>
            <a:off x="5627871" y="6222390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BC906-BD74-0C01-2C1A-ADFFAECFC461}"/>
              </a:ext>
            </a:extLst>
          </p:cNvPr>
          <p:cNvSpPr/>
          <p:nvPr/>
        </p:nvSpPr>
        <p:spPr>
          <a:xfrm>
            <a:off x="5281637" y="5153689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9E7E7-60F3-B8C3-299D-BCC444C9DF99}"/>
              </a:ext>
            </a:extLst>
          </p:cNvPr>
          <p:cNvSpPr/>
          <p:nvPr/>
        </p:nvSpPr>
        <p:spPr>
          <a:xfrm>
            <a:off x="10889721" y="5091214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AA3DA1-ABCF-E998-C046-EF65C34D7EDD}"/>
              </a:ext>
            </a:extLst>
          </p:cNvPr>
          <p:cNvCxnSpPr>
            <a:cxnSpLocks/>
          </p:cNvCxnSpPr>
          <p:nvPr/>
        </p:nvCxnSpPr>
        <p:spPr>
          <a:xfrm>
            <a:off x="6289850" y="5994772"/>
            <a:ext cx="488128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199D897-0F25-74BF-86B2-A6B260251A07}"/>
              </a:ext>
            </a:extLst>
          </p:cNvPr>
          <p:cNvSpPr/>
          <p:nvPr/>
        </p:nvSpPr>
        <p:spPr>
          <a:xfrm>
            <a:off x="9726237" y="5460195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8503D-58D8-B3DC-32D1-DAD7DB7D52EA}"/>
              </a:ext>
            </a:extLst>
          </p:cNvPr>
          <p:cNvSpPr/>
          <p:nvPr/>
        </p:nvSpPr>
        <p:spPr>
          <a:xfrm>
            <a:off x="11249554" y="6149112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3744B0-35BF-C9D6-0C62-6940D75B4CA0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BD357E0-D9AC-09C7-2A3D-66F6D675A3EA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9DFAF45-1751-EB3E-1A45-D17C57431DDB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3" name="Picture 42" descr="A diagram of a venn diagram&#10;&#10;Description automatically generated">
            <a:extLst>
              <a:ext uri="{FF2B5EF4-FFF2-40B4-BE49-F238E27FC236}">
                <a16:creationId xmlns:a16="http://schemas.microsoft.com/office/drawing/2014/main" id="{28E60410-2F59-F18A-A6C2-8A6AE8379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9883" y="7427244"/>
            <a:ext cx="2398778" cy="20654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1D4F2F-A9F9-2EA1-5CA7-B3F31468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9539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127A-BF69-84F6-A349-23963252830E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07274-8528-8391-FA61-77FF3B822988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7D4092C-4FEA-6BA1-5CAD-B0DB784DFC64}"/>
              </a:ext>
            </a:extLst>
          </p:cNvPr>
          <p:cNvCxnSpPr>
            <a:cxnSpLocks/>
          </p:cNvCxnSpPr>
          <p:nvPr/>
        </p:nvCxnSpPr>
        <p:spPr>
          <a:xfrm flipH="1">
            <a:off x="10660205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399275-A3FB-E95F-0FCC-1F14FACA47F3}"/>
              </a:ext>
            </a:extLst>
          </p:cNvPr>
          <p:cNvSpPr txBox="1"/>
          <p:nvPr/>
        </p:nvSpPr>
        <p:spPr>
          <a:xfrm>
            <a:off x="11884818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Vip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CBEF-A360-0B1A-6745-D31CB3AEDCDF}"/>
              </a:ext>
            </a:extLst>
          </p:cNvPr>
          <p:cNvSpPr txBox="1"/>
          <p:nvPr/>
        </p:nvSpPr>
        <p:spPr>
          <a:xfrm>
            <a:off x="11685283" y="829971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Strong interactions at p28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36A255-0B42-201F-9242-BA6CD9AF3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466" y="1935774"/>
            <a:ext cx="3627464" cy="5580050"/>
          </a:xfrm>
          <a:prstGeom prst="rect">
            <a:avLst/>
          </a:prstGeom>
        </p:spPr>
      </p:pic>
      <p:pic>
        <p:nvPicPr>
          <p:cNvPr id="16" name="Picture 15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B7CA019A-F508-7C28-35F9-53E508324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2528" y="1670637"/>
            <a:ext cx="3776478" cy="55800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A8BCDC-C0AE-D2BA-E768-7B0BFFA6725B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B82D35-3BE6-6242-C989-80AB6A6B7143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845280B-3C07-EAA1-3B80-E3A98ECE88C7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6" name="Picture 25" descr="A diagram of a venn diagram&#10;&#10;Description automatically generated">
            <a:extLst>
              <a:ext uri="{FF2B5EF4-FFF2-40B4-BE49-F238E27FC236}">
                <a16:creationId xmlns:a16="http://schemas.microsoft.com/office/drawing/2014/main" id="{FF375A69-33A3-6F7D-832F-8B22DE904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9883" y="7427244"/>
            <a:ext cx="2398778" cy="206542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35D8BC-5784-C4FA-8815-9ACEDA02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402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solidFill>
            <a:srgbClr val="E3B525">
              <a:alpha val="48067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68459-92FE-1C33-E3E8-510BD580730E}"/>
              </a:ext>
            </a:extLst>
          </p:cNvPr>
          <p:cNvSpPr txBox="1"/>
          <p:nvPr/>
        </p:nvSpPr>
        <p:spPr>
          <a:xfrm>
            <a:off x="2906818" y="9966806"/>
            <a:ext cx="12070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Increasing interactions through development</a:t>
            </a:r>
            <a:endParaRPr lang="en-SA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E127A-BF69-84F6-A349-23963252830E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07274-8528-8391-FA61-77FF3B822988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7D4092C-4FEA-6BA1-5CAD-B0DB784DFC64}"/>
              </a:ext>
            </a:extLst>
          </p:cNvPr>
          <p:cNvCxnSpPr>
            <a:cxnSpLocks/>
          </p:cNvCxnSpPr>
          <p:nvPr/>
        </p:nvCxnSpPr>
        <p:spPr>
          <a:xfrm flipH="1">
            <a:off x="10660205" y="8083004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399275-A3FB-E95F-0FCC-1F14FACA47F3}"/>
              </a:ext>
            </a:extLst>
          </p:cNvPr>
          <p:cNvSpPr txBox="1"/>
          <p:nvPr/>
        </p:nvSpPr>
        <p:spPr>
          <a:xfrm>
            <a:off x="11884818" y="7812154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Vip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CBEF-A360-0B1A-6745-D31CB3AEDCDF}"/>
              </a:ext>
            </a:extLst>
          </p:cNvPr>
          <p:cNvSpPr txBox="1"/>
          <p:nvPr/>
        </p:nvSpPr>
        <p:spPr>
          <a:xfrm>
            <a:off x="11685283" y="8299712"/>
            <a:ext cx="3459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Strong interactions at p28 </a:t>
            </a:r>
          </a:p>
        </p:txBody>
      </p:sp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9604E0BA-EB3A-7229-BC3D-0931188B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46" y="1925833"/>
            <a:ext cx="3816949" cy="5122837"/>
          </a:xfrm>
          <a:prstGeom prst="rect">
            <a:avLst/>
          </a:prstGeom>
        </p:spPr>
      </p:pic>
      <p:pic>
        <p:nvPicPr>
          <p:cNvPr id="13" name="Picture 12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C17D652D-2B23-D67C-9BF4-86C20E61B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217" y="1636788"/>
            <a:ext cx="4258341" cy="57012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45485E-9BF3-21CC-C539-542C8B7AFCE3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5F52D11-3ADB-1BAB-173D-943B25DDACC8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18B1D43-13F6-4EE6-21E2-E69138A06931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Picture 23" descr="A diagram of a venn diagram&#10;&#10;Description automatically generated">
            <a:extLst>
              <a:ext uri="{FF2B5EF4-FFF2-40B4-BE49-F238E27FC236}">
                <a16:creationId xmlns:a16="http://schemas.microsoft.com/office/drawing/2014/main" id="{66C40B24-CD2B-1C25-6070-7CD435FFA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9883" y="7427244"/>
            <a:ext cx="2398778" cy="206542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6065162-7515-141C-1B3D-173638B9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8057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69B829-0BDD-D373-DF1D-4EC9D999203F}"/>
              </a:ext>
            </a:extLst>
          </p:cNvPr>
          <p:cNvSpPr/>
          <p:nvPr/>
        </p:nvSpPr>
        <p:spPr>
          <a:xfrm>
            <a:off x="4104555" y="4529403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1B1EC9-AB8B-28A7-14E2-21D0BE15D28B}"/>
              </a:ext>
            </a:extLst>
          </p:cNvPr>
          <p:cNvSpPr/>
          <p:nvPr/>
        </p:nvSpPr>
        <p:spPr>
          <a:xfrm>
            <a:off x="4719795" y="6222389"/>
            <a:ext cx="360041" cy="49246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C8EC3D-9CF3-C830-BD20-EA0DBDA5FE6F}"/>
              </a:ext>
            </a:extLst>
          </p:cNvPr>
          <p:cNvSpPr/>
          <p:nvPr/>
        </p:nvSpPr>
        <p:spPr>
          <a:xfrm>
            <a:off x="9721180" y="4410596"/>
            <a:ext cx="360041" cy="38524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9420C6-50FE-E1E7-0D84-A32FF3E162B5}"/>
              </a:ext>
            </a:extLst>
          </p:cNvPr>
          <p:cNvSpPr/>
          <p:nvPr/>
        </p:nvSpPr>
        <p:spPr>
          <a:xfrm>
            <a:off x="10384619" y="6180950"/>
            <a:ext cx="360041" cy="49246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  <a:sym typeface="Wingdings" pitchFamily="2" charset="2"/>
              </a:rPr>
              <a:t>Pvalb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3188347" y="9417860"/>
            <a:ext cx="2851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Interactions remains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98263F-E204-A637-55A3-A7C47F12C9B1}"/>
              </a:ext>
            </a:extLst>
          </p:cNvPr>
          <p:cNvSpPr/>
          <p:nvPr/>
        </p:nvSpPr>
        <p:spPr>
          <a:xfrm>
            <a:off x="4407262" y="4122138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D3CF7-186C-A081-B7F4-177BAC0364B2}"/>
              </a:ext>
            </a:extLst>
          </p:cNvPr>
          <p:cNvSpPr/>
          <p:nvPr/>
        </p:nvSpPr>
        <p:spPr>
          <a:xfrm>
            <a:off x="10060532" y="4091704"/>
            <a:ext cx="1008213" cy="114481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8C6D58-1186-4576-33D2-885ED3957D72}"/>
              </a:ext>
            </a:extLst>
          </p:cNvPr>
          <p:cNvCxnSpPr>
            <a:cxnSpLocks/>
          </p:cNvCxnSpPr>
          <p:nvPr/>
        </p:nvCxnSpPr>
        <p:spPr>
          <a:xfrm>
            <a:off x="5415475" y="4929237"/>
            <a:ext cx="4737753" cy="0"/>
          </a:xfrm>
          <a:prstGeom prst="straightConnector1">
            <a:avLst/>
          </a:prstGeom>
          <a:ln w="57150">
            <a:solidFill>
              <a:srgbClr val="009E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0481BC-BD60-43EC-38F0-6DC9E8D32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83" y="8512554"/>
            <a:ext cx="2209800" cy="1854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D73939-E2FE-59A3-2A38-E8D1D889C2ED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74C1B9-6DAA-7459-BAE8-9277802D03C7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5B59A8-9139-2460-EDBF-91369BE5B240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AFAFD-8810-3106-5D8A-2120453D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686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15" name="Picture 2" descr="Fig. 2">
            <a:extLst>
              <a:ext uri="{FF2B5EF4-FFF2-40B4-BE49-F238E27FC236}">
                <a16:creationId xmlns:a16="http://schemas.microsoft.com/office/drawing/2014/main" id="{15032BD9-2A49-9493-9EFF-81998A137A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96"/>
          <a:stretch/>
        </p:blipFill>
        <p:spPr bwMode="auto">
          <a:xfrm>
            <a:off x="4064508" y="2373596"/>
            <a:ext cx="10897628" cy="73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5E321-4D31-E591-4726-119C8C0231F9}"/>
              </a:ext>
            </a:extLst>
          </p:cNvPr>
          <p:cNvSpPr txBox="1"/>
          <p:nvPr/>
        </p:nvSpPr>
        <p:spPr>
          <a:xfrm>
            <a:off x="6792151" y="10103141"/>
            <a:ext cx="5444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222222"/>
                </a:solidFill>
                <a:ea typeface="+mn-lt"/>
                <a:cs typeface="+mn-lt"/>
              </a:rPr>
              <a:t>Armingol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 et al. </a:t>
            </a:r>
            <a:r>
              <a:rPr lang="en-US" i="1">
                <a:solidFill>
                  <a:srgbClr val="222222"/>
                </a:solidFill>
                <a:ea typeface="+mn-lt"/>
                <a:cs typeface="+mn-lt"/>
              </a:rPr>
              <a:t>Nat Rev Genet.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(2021)  </a:t>
            </a:r>
            <a:endParaRPr lang="en-US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67C843-15C6-019A-B03D-7E1B7A49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58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  <a:sym typeface="Wingdings" pitchFamily="2" charset="2"/>
              </a:rPr>
              <a:t>Pvalb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3188347" y="9417860"/>
            <a:ext cx="2851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Interactions remains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481BC-BD60-43EC-38F0-6DC9E8D3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3" y="8512554"/>
            <a:ext cx="2209800" cy="185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E9BCC-F52A-4B12-D0F0-14C1E0A78C82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5457-2037-9B09-722D-D89387A853EA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54EB9-B391-6F56-F98F-831D6093ED19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32" name="Picture 31" descr="A chart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F9787A79-CEA9-3C20-2E9C-900D10D3F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62" y="1839412"/>
            <a:ext cx="4015856" cy="547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28044A5-0604-833D-CF80-93681F397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710" y="1839227"/>
            <a:ext cx="4053906" cy="54933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0C9CC8-8717-F221-595F-EEFDEE531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7715" y="1839227"/>
            <a:ext cx="3977760" cy="550095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30D683-E7E0-9DF5-A47A-57929768A19B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B4550C-BF5A-71A0-F795-40DB41402335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C29188-32BA-0C6C-C48E-423A488AE116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215AD-EF33-E0EB-CBE6-21677721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0106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1863DB-8EFC-BB5C-C4E6-071F91060E8B}"/>
              </a:ext>
            </a:extLst>
          </p:cNvPr>
          <p:cNvCxnSpPr>
            <a:cxnSpLocks/>
          </p:cNvCxnSpPr>
          <p:nvPr/>
        </p:nvCxnSpPr>
        <p:spPr>
          <a:xfrm flipH="1">
            <a:off x="5832748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A31B7-9B38-1FD3-3DF5-543BDE67BBF6}"/>
              </a:ext>
            </a:extLst>
          </p:cNvPr>
          <p:cNvSpPr txBox="1"/>
          <p:nvPr/>
        </p:nvSpPr>
        <p:spPr>
          <a:xfrm>
            <a:off x="3240460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rgbClr val="009EF3"/>
                </a:solidFill>
              </a:rPr>
              <a:t>Sst</a:t>
            </a:r>
            <a:r>
              <a:rPr lang="en-US" sz="2400">
                <a:solidFill>
                  <a:srgbClr val="009EF3"/>
                </a:solidFill>
              </a:rPr>
              <a:t> </a:t>
            </a:r>
            <a:r>
              <a:rPr lang="en-US" sz="2400">
                <a:solidFill>
                  <a:srgbClr val="009EF3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rgbClr val="009EF3"/>
                </a:solidFill>
                <a:sym typeface="Wingdings" pitchFamily="2" charset="2"/>
              </a:rPr>
              <a:t>Pvalb</a:t>
            </a:r>
            <a:endParaRPr lang="en-US" sz="2400">
              <a:solidFill>
                <a:srgbClr val="009EF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78A7FC-8A03-D03B-4D86-8CA090913A99}"/>
              </a:ext>
            </a:extLst>
          </p:cNvPr>
          <p:cNvSpPr txBox="1"/>
          <p:nvPr/>
        </p:nvSpPr>
        <p:spPr>
          <a:xfrm>
            <a:off x="3188347" y="9417860"/>
            <a:ext cx="2851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9EF3"/>
                </a:solidFill>
              </a:rPr>
              <a:t>Interactions remains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481BC-BD60-43EC-38F0-6DC9E8D3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83" y="8512554"/>
            <a:ext cx="2209800" cy="185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E9BCC-F52A-4B12-D0F0-14C1E0A78C82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F5457-2037-9B09-722D-D89387A853EA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454EB9-B391-6F56-F98F-831D6093ED19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2" name="Picture 1" descr="A graph with red dots and blue dots&#10;&#10;Description automatically generated">
            <a:extLst>
              <a:ext uri="{FF2B5EF4-FFF2-40B4-BE49-F238E27FC236}">
                <a16:creationId xmlns:a16="http://schemas.microsoft.com/office/drawing/2014/main" id="{039741BF-5393-9E2B-22BA-0EB9804A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751" y="1557771"/>
            <a:ext cx="4263073" cy="5911948"/>
          </a:xfrm>
          <a:prstGeom prst="rect">
            <a:avLst/>
          </a:prstGeom>
        </p:spPr>
      </p:pic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1E2DC207-98EB-B0DD-9DC5-727E3507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8677" y="1589556"/>
            <a:ext cx="4263073" cy="5881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C11B9F-E276-5D6D-83CC-A6EE1B96B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597" y="1607534"/>
            <a:ext cx="4264477" cy="585929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62CB54-6C73-FDC4-9E9D-0F4841E5CF52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558406-6723-CACB-9CE0-08E60156F524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246188-8C29-B692-C7E9-F0BC2ABBD350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D44B827-8F99-C171-13D4-FC34B339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7714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78807-6FDE-15FB-086D-FD68F3044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00" y="1170236"/>
            <a:ext cx="11017224" cy="606329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Pvalb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397DC2-1A6D-37F0-E92E-3C3FBC953EC7}"/>
              </a:ext>
            </a:extLst>
          </p:cNvPr>
          <p:cNvSpPr txBox="1"/>
          <p:nvPr/>
        </p:nvSpPr>
        <p:spPr>
          <a:xfrm>
            <a:off x="11685283" y="9375790"/>
            <a:ext cx="345930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Interactions remains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4BCC21-7F2F-1444-FDE6-0A23641A8694}"/>
              </a:ext>
            </a:extLst>
          </p:cNvPr>
          <p:cNvSpPr/>
          <p:nvPr/>
        </p:nvSpPr>
        <p:spPr>
          <a:xfrm>
            <a:off x="3948323" y="3496082"/>
            <a:ext cx="516273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BE6EEDC-BBA6-8D46-9E4D-CD44E3394276}"/>
              </a:ext>
            </a:extLst>
          </p:cNvPr>
          <p:cNvSpPr/>
          <p:nvPr/>
        </p:nvSpPr>
        <p:spPr>
          <a:xfrm>
            <a:off x="5627871" y="6222390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BBC906-BD74-0C01-2C1A-ADFFAECFC461}"/>
              </a:ext>
            </a:extLst>
          </p:cNvPr>
          <p:cNvSpPr/>
          <p:nvPr/>
        </p:nvSpPr>
        <p:spPr>
          <a:xfrm>
            <a:off x="5281637" y="3111282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9E7E7-60F3-B8C3-299D-BCC444C9DF99}"/>
              </a:ext>
            </a:extLst>
          </p:cNvPr>
          <p:cNvSpPr/>
          <p:nvPr/>
        </p:nvSpPr>
        <p:spPr>
          <a:xfrm>
            <a:off x="10908368" y="3049516"/>
            <a:ext cx="1008213" cy="11448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AA3DA1-ABCF-E998-C046-EF65C34D7EDD}"/>
              </a:ext>
            </a:extLst>
          </p:cNvPr>
          <p:cNvCxnSpPr>
            <a:cxnSpLocks/>
          </p:cNvCxnSpPr>
          <p:nvPr/>
        </p:nvCxnSpPr>
        <p:spPr>
          <a:xfrm>
            <a:off x="6289850" y="3906540"/>
            <a:ext cx="4618518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199D897-0F25-74BF-86B2-A6B260251A07}"/>
              </a:ext>
            </a:extLst>
          </p:cNvPr>
          <p:cNvSpPr/>
          <p:nvPr/>
        </p:nvSpPr>
        <p:spPr>
          <a:xfrm>
            <a:off x="9599615" y="3451528"/>
            <a:ext cx="504058" cy="3407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98503D-58D8-B3DC-32D1-DAD7DB7D52EA}"/>
              </a:ext>
            </a:extLst>
          </p:cNvPr>
          <p:cNvSpPr/>
          <p:nvPr/>
        </p:nvSpPr>
        <p:spPr>
          <a:xfrm>
            <a:off x="11249554" y="6149112"/>
            <a:ext cx="360041" cy="38524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7A8A4C-A5D6-1055-53B8-8779BF38DA72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C19716-97F0-FFE7-5876-72145BE2E09D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F3E0322-0966-2BFC-C5F6-43C663B72CCD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DA7A713-5510-C6C8-3C60-CAD127C9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811" y="8072049"/>
            <a:ext cx="2243446" cy="20534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800D2-3E55-2F59-9E32-C4C305BE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690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Pvalb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07698-8B0E-F8B0-6F1A-F239319B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856" y="8416775"/>
            <a:ext cx="2172934" cy="18549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EFF664-369E-10DE-932B-95A78BD5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305" y="2257581"/>
            <a:ext cx="3247178" cy="4435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85105-FF0E-DEF8-EFE8-D90561F36278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4414F-13A5-A5F3-616B-767DCF1F9BC4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51B87-20E6-A073-7C46-82B01B098258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41" name="Picture 40" descr="A chart with colored dots and numbers&#10;&#10;Description automatically generated">
            <a:extLst>
              <a:ext uri="{FF2B5EF4-FFF2-40B4-BE49-F238E27FC236}">
                <a16:creationId xmlns:a16="http://schemas.microsoft.com/office/drawing/2014/main" id="{4EF44217-24E2-34C7-ED8F-5D18B75C1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3589" y="2259990"/>
            <a:ext cx="2917300" cy="44278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6D6DB5-D35C-F379-0B23-F51FBD689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867" y="2128272"/>
            <a:ext cx="3616206" cy="489208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A1DF5A-2B97-2370-25A6-37DF844A37BE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23FFA3-F9EF-2ABD-F7B4-47E369280209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06F146-7349-D32D-FE3E-57C9FCBBA8A4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42940-A503-52B6-00B9-8795400AEF9C}"/>
              </a:ext>
            </a:extLst>
          </p:cNvPr>
          <p:cNvSpPr txBox="1"/>
          <p:nvPr/>
        </p:nvSpPr>
        <p:spPr>
          <a:xfrm>
            <a:off x="11685283" y="9375790"/>
            <a:ext cx="345930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Interactions remains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42CAA-2FF4-57AA-5540-BF4B6F56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1437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AD9914-E6B5-FB00-8A15-8366917B4A24}"/>
              </a:ext>
            </a:extLst>
          </p:cNvPr>
          <p:cNvSpPr/>
          <p:nvPr/>
        </p:nvSpPr>
        <p:spPr>
          <a:xfrm>
            <a:off x="7200900" y="8761377"/>
            <a:ext cx="3459305" cy="738767"/>
          </a:xfrm>
          <a:prstGeom prst="roundRect">
            <a:avLst/>
          </a:prstGeom>
          <a:solidFill>
            <a:srgbClr val="E3B525">
              <a:alpha val="50163"/>
            </a:srgbClr>
          </a:solidFill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Pvalb</a:t>
            </a:r>
            <a:endParaRPr lang="en-US" sz="2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927F23-2E30-00A7-1E84-7709E47E37B6}"/>
              </a:ext>
            </a:extLst>
          </p:cNvPr>
          <p:cNvSpPr/>
          <p:nvPr/>
        </p:nvSpPr>
        <p:spPr>
          <a:xfrm>
            <a:off x="7200900" y="7764634"/>
            <a:ext cx="3459305" cy="738767"/>
          </a:xfrm>
          <a:prstGeom prst="roundRect">
            <a:avLst/>
          </a:prstGeom>
          <a:noFill/>
          <a:ln w="28575">
            <a:solidFill>
              <a:srgbClr val="E3B52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/>
              <a:t>Sst</a:t>
            </a:r>
            <a:r>
              <a:rPr lang="en-US" sz="2800"/>
              <a:t> </a:t>
            </a:r>
            <a:r>
              <a:rPr lang="en-US" sz="2800">
                <a:sym typeface="Wingdings" pitchFamily="2" charset="2"/>
              </a:rPr>
              <a:t> </a:t>
            </a:r>
            <a:r>
              <a:rPr lang="en-US" sz="2800" err="1"/>
              <a:t>Vip</a:t>
            </a:r>
            <a:endParaRPr lang="en-US" sz="28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251CA-D7E8-96A6-45CB-4230BF3FAE39}"/>
              </a:ext>
            </a:extLst>
          </p:cNvPr>
          <p:cNvCxnSpPr>
            <a:cxnSpLocks/>
          </p:cNvCxnSpPr>
          <p:nvPr/>
        </p:nvCxnSpPr>
        <p:spPr>
          <a:xfrm flipH="1">
            <a:off x="10660205" y="9159082"/>
            <a:ext cx="1368152" cy="0"/>
          </a:xfrm>
          <a:prstGeom prst="line">
            <a:avLst/>
          </a:prstGeom>
          <a:ln w="28575">
            <a:solidFill>
              <a:srgbClr val="E3B52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05846F-D011-A7C9-AEF2-697389F05C56}"/>
              </a:ext>
            </a:extLst>
          </p:cNvPr>
          <p:cNvSpPr txBox="1"/>
          <p:nvPr/>
        </p:nvSpPr>
        <p:spPr>
          <a:xfrm>
            <a:off x="11884818" y="8888232"/>
            <a:ext cx="2747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err="1">
                <a:solidFill>
                  <a:schemeClr val="accent6"/>
                </a:solidFill>
              </a:rPr>
              <a:t>Pvalb</a:t>
            </a:r>
            <a:r>
              <a:rPr lang="en-US" sz="2400">
                <a:solidFill>
                  <a:schemeClr val="accent6"/>
                </a:solidFill>
              </a:rPr>
              <a:t> </a:t>
            </a:r>
            <a:r>
              <a:rPr lang="en-US" sz="2400">
                <a:solidFill>
                  <a:schemeClr val="accent6"/>
                </a:solidFill>
                <a:sym typeface="Wingdings" pitchFamily="2" charset="2"/>
              </a:rPr>
              <a:t> </a:t>
            </a:r>
            <a:r>
              <a:rPr lang="en-US" sz="2400" err="1">
                <a:solidFill>
                  <a:schemeClr val="accent6"/>
                </a:solidFill>
              </a:rPr>
              <a:t>Sst</a:t>
            </a:r>
            <a:endParaRPr lang="en-US" sz="240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07698-8B0E-F8B0-6F1A-F239319B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856" y="8416775"/>
            <a:ext cx="2172934" cy="18549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85105-FF0E-DEF8-EFE8-D90561F36278}"/>
              </a:ext>
            </a:extLst>
          </p:cNvPr>
          <p:cNvSpPr txBox="1"/>
          <p:nvPr/>
        </p:nvSpPr>
        <p:spPr>
          <a:xfrm>
            <a:off x="4320580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P10</a:t>
            </a:r>
            <a:endParaRPr lang="en-SA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F4414F-13A5-A5F3-616B-767DCF1F9BC4}"/>
              </a:ext>
            </a:extLst>
          </p:cNvPr>
          <p:cNvSpPr txBox="1"/>
          <p:nvPr/>
        </p:nvSpPr>
        <p:spPr>
          <a:xfrm>
            <a:off x="9297929" y="118134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shared</a:t>
            </a:r>
            <a:endParaRPr lang="en-SA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F51B87-20E6-A073-7C46-82B01B098258}"/>
              </a:ext>
            </a:extLst>
          </p:cNvPr>
          <p:cNvSpPr txBox="1"/>
          <p:nvPr/>
        </p:nvSpPr>
        <p:spPr>
          <a:xfrm>
            <a:off x="14621522" y="1165016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P28</a:t>
            </a:r>
            <a:endParaRPr lang="en-SA" b="1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EC14910-9BDE-9F7E-B8F1-984DCCF6A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672" y="1646973"/>
            <a:ext cx="3896976" cy="5306472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3FB4DE1E-AF98-8ABE-5C81-9246D270E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2615" y="1646977"/>
            <a:ext cx="3889250" cy="5306472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045D77B6-A18F-556A-C8D1-169F6D3AF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416" y="1741741"/>
            <a:ext cx="3889250" cy="52755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4FBD9-CE6F-18EE-AD15-A4671C8F6F67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CE1F5-938C-E736-2AE9-A2B1F36262B6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1BF81-8860-8ED6-3D9A-CAE9A1CDDCF0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B7C4F-7AC7-D86C-01AC-F025D99E1D64}"/>
              </a:ext>
            </a:extLst>
          </p:cNvPr>
          <p:cNvSpPr txBox="1"/>
          <p:nvPr/>
        </p:nvSpPr>
        <p:spPr>
          <a:xfrm>
            <a:off x="11685283" y="9375790"/>
            <a:ext cx="345930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Interactions remains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6BFDD-01DE-9FDB-C581-97B1CC67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9671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85105-FF0E-DEF8-EFE8-D90561F36278}"/>
              </a:ext>
            </a:extLst>
          </p:cNvPr>
          <p:cNvSpPr txBox="1"/>
          <p:nvPr/>
        </p:nvSpPr>
        <p:spPr>
          <a:xfrm>
            <a:off x="1442664" y="1988934"/>
            <a:ext cx="243000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Results summary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4FBD9-CE6F-18EE-AD15-A4671C8F6F67}"/>
              </a:ext>
            </a:extLst>
          </p:cNvPr>
          <p:cNvSpPr/>
          <p:nvPr/>
        </p:nvSpPr>
        <p:spPr>
          <a:xfrm>
            <a:off x="3626163" y="670302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Single-cell RNA-seq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CE1F5-938C-E736-2AE9-A2B1F36262B6}"/>
              </a:ext>
            </a:extLst>
          </p:cNvPr>
          <p:cNvSpPr/>
          <p:nvPr/>
        </p:nvSpPr>
        <p:spPr>
          <a:xfrm>
            <a:off x="11012126" y="670301"/>
            <a:ext cx="3693187" cy="499561"/>
          </a:xfrm>
          <a:prstGeom prst="roundRect">
            <a:avLst/>
          </a:prstGeom>
          <a:solidFill>
            <a:srgbClr val="E3B52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Functional Characterization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01BF81-8860-8ED6-3D9A-CAE9A1CDDCF0}"/>
              </a:ext>
            </a:extLst>
          </p:cNvPr>
          <p:cNvSpPr/>
          <p:nvPr/>
        </p:nvSpPr>
        <p:spPr>
          <a:xfrm>
            <a:off x="7319358" y="670301"/>
            <a:ext cx="3693187" cy="49956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  <a:cs typeface="Calibri"/>
              </a:rPr>
              <a:t>LIANA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683BC-05E8-120B-1AD0-AF231030E1BD}"/>
              </a:ext>
            </a:extLst>
          </p:cNvPr>
          <p:cNvSpPr txBox="1"/>
          <p:nvPr/>
        </p:nvSpPr>
        <p:spPr>
          <a:xfrm>
            <a:off x="3010829" y="7596470"/>
            <a:ext cx="12988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These observations provide a clear connection between the functional role of persistent versus transient neuronal subclass interactions.</a:t>
            </a:r>
          </a:p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B87BC-B6B3-1E2A-50D8-BDA6B9D7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1946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519EC-D2FF-4B40-882C-CDBB2F356135}"/>
              </a:ext>
            </a:extLst>
          </p:cNvPr>
          <p:cNvSpPr txBox="1"/>
          <p:nvPr/>
        </p:nvSpPr>
        <p:spPr>
          <a:xfrm>
            <a:off x="1443084" y="1444150"/>
            <a:ext cx="567165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ea typeface="Calibri"/>
                <a:cs typeface="Calibri"/>
              </a:rPr>
              <a:t>Investigate interactions between</a:t>
            </a:r>
            <a:r>
              <a:rPr lang="en-US" sz="2400" b="1">
                <a:ea typeface="Calibri"/>
                <a:cs typeface="Calibri"/>
              </a:rPr>
              <a:t> Excitatory vs. Inhibitory interneurons 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8122C-2947-25DC-2D68-55EACD14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999" y="1434577"/>
            <a:ext cx="4201337" cy="3882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987FBE-67A8-B9A5-8ED0-2E51811F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9790" y="1533952"/>
            <a:ext cx="5666730" cy="361034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5543D3F-733E-6694-041A-95EDEA0C164E}"/>
              </a:ext>
            </a:extLst>
          </p:cNvPr>
          <p:cNvSpPr/>
          <p:nvPr/>
        </p:nvSpPr>
        <p:spPr>
          <a:xfrm>
            <a:off x="9696995" y="1921703"/>
            <a:ext cx="2355446" cy="2693655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393EA3-D6EF-2A27-1871-2448EE599E2B}"/>
              </a:ext>
            </a:extLst>
          </p:cNvPr>
          <p:cNvSpPr/>
          <p:nvPr/>
        </p:nvSpPr>
        <p:spPr>
          <a:xfrm>
            <a:off x="8170347" y="2631778"/>
            <a:ext cx="1182701" cy="112660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34C0C0-8A3B-A1E9-DDBB-43D344B2730D}"/>
              </a:ext>
            </a:extLst>
          </p:cNvPr>
          <p:cNvCxnSpPr/>
          <p:nvPr/>
        </p:nvCxnSpPr>
        <p:spPr>
          <a:xfrm flipV="1">
            <a:off x="9346538" y="2983081"/>
            <a:ext cx="374465" cy="18690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256B-4E91-7BE1-9DDB-9F81B684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5290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519EC-D2FF-4B40-882C-CDBB2F356135}"/>
              </a:ext>
            </a:extLst>
          </p:cNvPr>
          <p:cNvSpPr txBox="1"/>
          <p:nvPr/>
        </p:nvSpPr>
        <p:spPr>
          <a:xfrm>
            <a:off x="1443084" y="1444150"/>
            <a:ext cx="5671658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Investigate interactions between</a:t>
            </a:r>
            <a:r>
              <a:rPr lang="en-US" sz="2400" b="1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 Excitatory vs. Inhibitory interneurons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ea typeface="Calibri"/>
                <a:cs typeface="Calibri"/>
              </a:rPr>
              <a:t>How about other regions?</a:t>
            </a:r>
          </a:p>
        </p:txBody>
      </p:sp>
      <p:pic>
        <p:nvPicPr>
          <p:cNvPr id="24" name="Picture 2" descr="Surprise Discovery Reveals Second Visual System in Cerebral Cortex: Mouse  Study - Neuroscience News">
            <a:extLst>
              <a:ext uri="{FF2B5EF4-FFF2-40B4-BE49-F238E27FC236}">
                <a16:creationId xmlns:a16="http://schemas.microsoft.com/office/drawing/2014/main" id="{14B58F15-0392-8C00-BFDA-3C879DB0F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18252" r="11447" b="13211"/>
          <a:stretch/>
        </p:blipFill>
        <p:spPr bwMode="auto">
          <a:xfrm>
            <a:off x="12609243" y="1389055"/>
            <a:ext cx="3487363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06F5E4-7499-062F-6548-B410FABB4CDC}"/>
              </a:ext>
            </a:extLst>
          </p:cNvPr>
          <p:cNvCxnSpPr>
            <a:cxnSpLocks/>
          </p:cNvCxnSpPr>
          <p:nvPr/>
        </p:nvCxnSpPr>
        <p:spPr>
          <a:xfrm>
            <a:off x="12967748" y="4479252"/>
            <a:ext cx="3456384" cy="0"/>
          </a:xfrm>
          <a:prstGeom prst="straightConnector1">
            <a:avLst/>
          </a:prstGeom>
          <a:ln w="76200">
            <a:solidFill>
              <a:srgbClr val="E3B5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32CD6D7-ED7A-71F2-4D1A-16BDF537DE6C}"/>
              </a:ext>
            </a:extLst>
          </p:cNvPr>
          <p:cNvSpPr/>
          <p:nvPr/>
        </p:nvSpPr>
        <p:spPr>
          <a:xfrm>
            <a:off x="13514427" y="4114113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49125B-9C0B-41D6-7D41-45CFBB05A033}"/>
              </a:ext>
            </a:extLst>
          </p:cNvPr>
          <p:cNvSpPr/>
          <p:nvPr/>
        </p:nvSpPr>
        <p:spPr>
          <a:xfrm>
            <a:off x="14883272" y="4114113"/>
            <a:ext cx="720080" cy="720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rgbClr val="E3B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P28</a:t>
            </a:r>
          </a:p>
        </p:txBody>
      </p:sp>
      <p:pic>
        <p:nvPicPr>
          <p:cNvPr id="32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E8FA6101-3144-EA63-F9B1-A228993D9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3430242" y="5236536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na Special Flat icon">
            <a:extLst>
              <a:ext uri="{FF2B5EF4-FFF2-40B4-BE49-F238E27FC236}">
                <a16:creationId xmlns:a16="http://schemas.microsoft.com/office/drawing/2014/main" id="{347D44B6-1AA7-4082-9038-9D011A64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814939" y="5403515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Neuron Icon Images – Browse 35,506 Stock Photos, Vectors, and Video | Adobe  Stock">
            <a:extLst>
              <a:ext uri="{FF2B5EF4-FFF2-40B4-BE49-F238E27FC236}">
                <a16:creationId xmlns:a16="http://schemas.microsoft.com/office/drawing/2014/main" id="{6250417E-14EB-390A-6BA1-52AEF27B4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0789" r="17532" b="28262"/>
          <a:stretch/>
        </p:blipFill>
        <p:spPr bwMode="auto">
          <a:xfrm>
            <a:off x="14769008" y="5192343"/>
            <a:ext cx="720081" cy="65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na Special Flat icon">
            <a:extLst>
              <a:ext uri="{FF2B5EF4-FFF2-40B4-BE49-F238E27FC236}">
                <a16:creationId xmlns:a16="http://schemas.microsoft.com/office/drawing/2014/main" id="{8D4F3EEF-D48B-B30E-98B3-64B6208B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5153705" y="5359324"/>
            <a:ext cx="578872" cy="57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A3B900-DAE0-D050-103C-FE6C76519814}"/>
              </a:ext>
            </a:extLst>
          </p:cNvPr>
          <p:cNvCxnSpPr>
            <a:cxnSpLocks/>
          </p:cNvCxnSpPr>
          <p:nvPr/>
        </p:nvCxnSpPr>
        <p:spPr>
          <a:xfrm>
            <a:off x="13875160" y="4714444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D8ABC6-7E01-493E-7C0C-C5EE8653C991}"/>
              </a:ext>
            </a:extLst>
          </p:cNvPr>
          <p:cNvCxnSpPr>
            <a:cxnSpLocks/>
          </p:cNvCxnSpPr>
          <p:nvPr/>
        </p:nvCxnSpPr>
        <p:spPr>
          <a:xfrm>
            <a:off x="15243312" y="4661174"/>
            <a:ext cx="0" cy="4779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mouse icons, free icons in hathix cartoon animals, (Icon Search Engine) | 쥐">
            <a:extLst>
              <a:ext uri="{FF2B5EF4-FFF2-40B4-BE49-F238E27FC236}">
                <a16:creationId xmlns:a16="http://schemas.microsoft.com/office/drawing/2014/main" id="{6BEBA111-5DBB-ADD9-5DA7-80CF243CA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444" y="4190546"/>
            <a:ext cx="660657" cy="7121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0AC9FD-B462-7A24-0CF2-0DFC1882EF67}"/>
              </a:ext>
            </a:extLst>
          </p:cNvPr>
          <p:cNvSpPr/>
          <p:nvPr/>
        </p:nvSpPr>
        <p:spPr>
          <a:xfrm>
            <a:off x="14438773" y="2649659"/>
            <a:ext cx="463800" cy="448744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60979-4934-3158-0E1C-9590D23B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5543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2" name="Picture 1" descr="A diagram of a cell&#10;&#10;Description automatically generated">
            <a:extLst>
              <a:ext uri="{FF2B5EF4-FFF2-40B4-BE49-F238E27FC236}">
                <a16:creationId xmlns:a16="http://schemas.microsoft.com/office/drawing/2014/main" id="{FC70FF74-FF44-7A2C-6414-D7E2020E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371" y="1465553"/>
            <a:ext cx="6332236" cy="776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78DD4-05E9-B85A-F15F-CF7704C1B379}"/>
              </a:ext>
            </a:extLst>
          </p:cNvPr>
          <p:cNvSpPr txBox="1"/>
          <p:nvPr/>
        </p:nvSpPr>
        <p:spPr>
          <a:xfrm>
            <a:off x="11281293" y="9481161"/>
            <a:ext cx="68273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bioRxiv preprint doi: </a:t>
            </a:r>
            <a:r>
              <a:rPr lang="en-US" sz="1200">
                <a:hlinkClick r:id="rId4"/>
              </a:rPr>
              <a:t>https://doi.org/10.1101/2023.08.19.553863</a:t>
            </a:r>
            <a:r>
              <a:rPr lang="en-US" sz="1200"/>
              <a:t>; this version posted August 21, 2023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9BE58-AF8B-7746-E135-75065C3F20C2}"/>
              </a:ext>
            </a:extLst>
          </p:cNvPr>
          <p:cNvSpPr/>
          <p:nvPr/>
        </p:nvSpPr>
        <p:spPr>
          <a:xfrm>
            <a:off x="11269873" y="4516606"/>
            <a:ext cx="6604942" cy="4682874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8AF32-DBCB-D076-5EEC-2AE22269B553}"/>
              </a:ext>
            </a:extLst>
          </p:cNvPr>
          <p:cNvSpPr txBox="1"/>
          <p:nvPr/>
        </p:nvSpPr>
        <p:spPr>
          <a:xfrm>
            <a:off x="1443084" y="1444150"/>
            <a:ext cx="5671658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Investigate interactions between</a:t>
            </a:r>
            <a:r>
              <a:rPr lang="en-US" sz="2400" b="1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 Excitatory vs. Inhibitory interneurons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How about other regions?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ea typeface="Calibri"/>
                <a:cs typeface="Calibri"/>
              </a:rPr>
              <a:t>Multi-omics? (LIANA+)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Integrate spatial data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endParaRPr lang="en-US" sz="240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7CE65-C85F-142C-81E1-FC5304FF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7013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rgbClr val="E3B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2" name="Picture 1" descr="A diagram of a cell&#10;&#10;Description automatically generated">
            <a:extLst>
              <a:ext uri="{FF2B5EF4-FFF2-40B4-BE49-F238E27FC236}">
                <a16:creationId xmlns:a16="http://schemas.microsoft.com/office/drawing/2014/main" id="{FC70FF74-FF44-7A2C-6414-D7E2020E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371" y="1465553"/>
            <a:ext cx="6332236" cy="776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78DD4-05E9-B85A-F15F-CF7704C1B379}"/>
              </a:ext>
            </a:extLst>
          </p:cNvPr>
          <p:cNvSpPr txBox="1"/>
          <p:nvPr/>
        </p:nvSpPr>
        <p:spPr>
          <a:xfrm>
            <a:off x="11281293" y="9481161"/>
            <a:ext cx="68273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 bioRxiv preprint doi: </a:t>
            </a:r>
            <a:r>
              <a:rPr lang="en-US" sz="1200">
                <a:hlinkClick r:id="rId4"/>
              </a:rPr>
              <a:t>https://doi.org/10.1101/2023.08.19.553863</a:t>
            </a:r>
            <a:r>
              <a:rPr lang="en-US" sz="1200"/>
              <a:t>; this version posted August 21, 2023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9BE58-AF8B-7746-E135-75065C3F20C2}"/>
              </a:ext>
            </a:extLst>
          </p:cNvPr>
          <p:cNvSpPr/>
          <p:nvPr/>
        </p:nvSpPr>
        <p:spPr>
          <a:xfrm>
            <a:off x="11257149" y="4516606"/>
            <a:ext cx="6630390" cy="2977023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40B51-2E10-99B9-82D2-05A435D86EF4}"/>
              </a:ext>
            </a:extLst>
          </p:cNvPr>
          <p:cNvSpPr/>
          <p:nvPr/>
        </p:nvSpPr>
        <p:spPr>
          <a:xfrm>
            <a:off x="11762580" y="7900390"/>
            <a:ext cx="1499312" cy="1127254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5BD693-76C5-6917-DBB7-FDB316857845}"/>
              </a:ext>
            </a:extLst>
          </p:cNvPr>
          <p:cNvSpPr/>
          <p:nvPr/>
        </p:nvSpPr>
        <p:spPr>
          <a:xfrm>
            <a:off x="14629076" y="7898360"/>
            <a:ext cx="2902211" cy="1127254"/>
          </a:xfrm>
          <a:prstGeom prst="rect">
            <a:avLst/>
          </a:pr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8AF32-DBCB-D076-5EEC-2AE22269B553}"/>
              </a:ext>
            </a:extLst>
          </p:cNvPr>
          <p:cNvSpPr txBox="1"/>
          <p:nvPr/>
        </p:nvSpPr>
        <p:spPr>
          <a:xfrm>
            <a:off x="1443084" y="1444150"/>
            <a:ext cx="5671658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Investigate interactions between</a:t>
            </a:r>
            <a:r>
              <a:rPr lang="en-US" sz="2400" b="1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 Excitatory vs. Inhibitory interneurons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  <a:ea typeface="Calibri"/>
                <a:cs typeface="Calibri"/>
              </a:rPr>
              <a:t>How about other regions?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ea typeface="Calibri"/>
                <a:cs typeface="Calibri"/>
              </a:rPr>
              <a:t>Multi-omics? (LIANA+)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>
              <a:ea typeface="Calibri"/>
              <a:cs typeface="Calibri"/>
            </a:endParaRP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Integrate spatial data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Metabolite-mediated pathways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AC4EC-8689-34DC-F755-D2884F59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69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902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2" name="Picture 2" descr="Fig. 2">
            <a:extLst>
              <a:ext uri="{FF2B5EF4-FFF2-40B4-BE49-F238E27FC236}">
                <a16:creationId xmlns:a16="http://schemas.microsoft.com/office/drawing/2014/main" id="{3281416D-740D-2514-E588-991D641A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7"/>
          <a:stretch/>
        </p:blipFill>
        <p:spPr bwMode="auto">
          <a:xfrm>
            <a:off x="3284901" y="2014178"/>
            <a:ext cx="12457384" cy="770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0CF04-A13F-7D2B-3703-01EBF4BE91B6}"/>
              </a:ext>
            </a:extLst>
          </p:cNvPr>
          <p:cNvSpPr txBox="1"/>
          <p:nvPr/>
        </p:nvSpPr>
        <p:spPr>
          <a:xfrm>
            <a:off x="6792151" y="10103141"/>
            <a:ext cx="5444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222222"/>
                </a:solidFill>
                <a:ea typeface="+mn-lt"/>
                <a:cs typeface="+mn-lt"/>
              </a:rPr>
              <a:t>Armingol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 et al. </a:t>
            </a:r>
            <a:r>
              <a:rPr lang="en-US" i="1">
                <a:solidFill>
                  <a:srgbClr val="222222"/>
                </a:solidFill>
                <a:ea typeface="+mn-lt"/>
                <a:cs typeface="+mn-lt"/>
              </a:rPr>
              <a:t>Nat Rev Genet.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(2021)  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58DAC-9BB1-F6D0-3F3A-0EE905FB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0537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341F9F-66B1-3501-9E79-F335EC73E676}"/>
              </a:ext>
            </a:extLst>
          </p:cNvPr>
          <p:cNvGrpSpPr/>
          <p:nvPr/>
        </p:nvGrpSpPr>
        <p:grpSpPr>
          <a:xfrm>
            <a:off x="3022497" y="1218353"/>
            <a:ext cx="8985472" cy="8908552"/>
            <a:chOff x="5783805" y="2751860"/>
            <a:chExt cx="5564494" cy="55168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33D045-AF0C-0D35-EA6B-78C3983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9666" y="3394013"/>
              <a:ext cx="2398778" cy="2012768"/>
            </a:xfrm>
            <a:prstGeom prst="rect">
              <a:avLst/>
            </a:prstGeom>
          </p:spPr>
        </p:pic>
        <p:pic>
          <p:nvPicPr>
            <p:cNvPr id="9" name="Picture 8" descr="A diagram of a venn diagram&#10;&#10;Description automatically generated">
              <a:extLst>
                <a:ext uri="{FF2B5EF4-FFF2-40B4-BE49-F238E27FC236}">
                  <a16:creationId xmlns:a16="http://schemas.microsoft.com/office/drawing/2014/main" id="{2940112F-9506-7C57-941E-DF7003680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9521" y="3394013"/>
              <a:ext cx="2398778" cy="20654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79E32-7465-72B8-7259-34694D0E07CF}"/>
                </a:ext>
              </a:extLst>
            </p:cNvPr>
            <p:cNvSpPr txBox="1"/>
            <p:nvPr/>
          </p:nvSpPr>
          <p:spPr>
            <a:xfrm>
              <a:off x="6379666" y="2798889"/>
              <a:ext cx="2398778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Sst </a:t>
              </a:r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Vip</a:t>
              </a:r>
              <a:endParaRPr lang="en-SA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902F86-E356-0DE6-8AF8-3644B374FC4D}"/>
                </a:ext>
              </a:extLst>
            </p:cNvPr>
            <p:cNvSpPr txBox="1"/>
            <p:nvPr/>
          </p:nvSpPr>
          <p:spPr>
            <a:xfrm>
              <a:off x="8949521" y="2798889"/>
              <a:ext cx="2398778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Vip </a:t>
              </a:r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Sst</a:t>
              </a:r>
              <a:endParaRPr lang="en-SA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EBE7B6-FF4F-6A88-70FD-E275FD257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3942" y="6255953"/>
              <a:ext cx="2198972" cy="20127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F128BA-9A13-B83E-D8C6-780795028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4183" y="6255953"/>
              <a:ext cx="2398778" cy="201276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379D4-E7E1-3F45-1E4B-C84AC8B95134}"/>
                </a:ext>
              </a:extLst>
            </p:cNvPr>
            <p:cNvSpPr txBox="1"/>
            <p:nvPr/>
          </p:nvSpPr>
          <p:spPr>
            <a:xfrm>
              <a:off x="6364183" y="5876444"/>
              <a:ext cx="2398778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Sst </a:t>
              </a:r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Pvalb</a:t>
              </a:r>
              <a:endParaRPr lang="en-SA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2D9158-4B7C-0D56-E181-ABF734BDE822}"/>
                </a:ext>
              </a:extLst>
            </p:cNvPr>
            <p:cNvSpPr txBox="1"/>
            <p:nvPr/>
          </p:nvSpPr>
          <p:spPr>
            <a:xfrm>
              <a:off x="8934039" y="5876444"/>
              <a:ext cx="2398778" cy="324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Pvalb</a:t>
              </a:r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SA" sz="280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 Sst</a:t>
              </a:r>
              <a:endParaRPr lang="en-SA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541954-6BE5-17B4-8059-357A4F22BCB1}"/>
                </a:ext>
              </a:extLst>
            </p:cNvPr>
            <p:cNvSpPr txBox="1"/>
            <p:nvPr/>
          </p:nvSpPr>
          <p:spPr>
            <a:xfrm>
              <a:off x="5783805" y="2751860"/>
              <a:ext cx="341735" cy="36213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/>
                <a:t>A</a:t>
              </a:r>
              <a:endParaRPr lang="en-US" sz="2400" b="1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8CF5F6-98AE-E86D-5FD4-DEA045DB0F3F}"/>
                </a:ext>
              </a:extLst>
            </p:cNvPr>
            <p:cNvSpPr txBox="1"/>
            <p:nvPr/>
          </p:nvSpPr>
          <p:spPr>
            <a:xfrm>
              <a:off x="5785398" y="5884209"/>
              <a:ext cx="341735" cy="36213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/>
                <a:t>B</a:t>
              </a:r>
              <a:endParaRPr lang="en-US" sz="320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B690E4-EB9D-9A42-A855-6D550C19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70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732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B690E4-EB9D-9A42-A855-6D550C19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71</a:t>
            </a:fld>
            <a:endParaRPr lang="cs-C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566F6-00AE-7920-E7C2-7B711940A8F5}"/>
              </a:ext>
            </a:extLst>
          </p:cNvPr>
          <p:cNvSpPr txBox="1"/>
          <p:nvPr/>
        </p:nvSpPr>
        <p:spPr>
          <a:xfrm>
            <a:off x="5990991" y="4792702"/>
            <a:ext cx="70283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sz="660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1002494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0">
            <a:extLst>
              <a:ext uri="{FF2B5EF4-FFF2-40B4-BE49-F238E27FC236}">
                <a16:creationId xmlns:a16="http://schemas.microsoft.com/office/drawing/2014/main" id="{3B1FB867-C018-5359-03AC-75E9B69C4792}"/>
              </a:ext>
            </a:extLst>
          </p:cNvPr>
          <p:cNvSpPr txBox="1"/>
          <p:nvPr/>
        </p:nvSpPr>
        <p:spPr>
          <a:xfrm>
            <a:off x="1224236" y="594172"/>
            <a:ext cx="17220406" cy="106413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800" b="1" spc="-5">
                <a:cs typeface="Source Sans Pro Light"/>
              </a:rPr>
              <a:t>Structure of presentation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800" spc="-5">
              <a:cs typeface="Source Sans Pro Light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5">
                <a:cs typeface="Source Sans Pro Light"/>
              </a:rPr>
              <a:t>Introduce the paper</a:t>
            </a:r>
          </a:p>
          <a:p>
            <a:pPr marL="927100" marR="5080" lvl="1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(Brief) Overview of background and dataset</a:t>
            </a:r>
          </a:p>
          <a:p>
            <a:pPr marL="927100" marR="5080" lvl="1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CCC analysis: LIANA  </a:t>
            </a:r>
          </a:p>
          <a:p>
            <a:pPr marL="1384300" marR="5080" lvl="2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Basic concepts</a:t>
            </a:r>
          </a:p>
          <a:p>
            <a:pPr marL="1384300" marR="5080" lvl="2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Methods and resources </a:t>
            </a:r>
          </a:p>
          <a:p>
            <a:pPr marL="1384300" marR="5080" lvl="2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Packages/Functions </a:t>
            </a:r>
          </a:p>
          <a:p>
            <a:pPr marL="355600" marR="5080" indent="-3429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5">
                <a:cs typeface="Source Sans Pro Light"/>
              </a:rPr>
              <a:t>Analysis &amp; results </a:t>
            </a:r>
          </a:p>
          <a:p>
            <a:pPr marL="927100" marR="5080" lvl="1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Workflow (pipeline)</a:t>
            </a:r>
          </a:p>
          <a:p>
            <a:pPr marL="1384300" marR="5080" lvl="2" indent="-457200" algn="just">
              <a:spcBef>
                <a:spcPts val="100"/>
              </a:spcBef>
              <a:buFont typeface="Wingdings" pitchFamily="2" charset="2"/>
              <a:buChar char="§"/>
            </a:pPr>
            <a:r>
              <a:rPr lang="en-US" sz="2800" spc="-5" err="1">
                <a:cs typeface="Source Sans Pro Light"/>
              </a:rPr>
              <a:t>scRNA</a:t>
            </a:r>
            <a:r>
              <a:rPr lang="en-US" sz="2800" spc="-5">
                <a:cs typeface="Source Sans Pro Light"/>
              </a:rPr>
              <a:t>-seq (mention, but maybe not in detail) </a:t>
            </a:r>
          </a:p>
          <a:p>
            <a:pPr marL="1841500" marR="5080" lvl="3" indent="-457200" algn="just">
              <a:spcBef>
                <a:spcPts val="100"/>
              </a:spcBef>
              <a:buFont typeface="Wingdings" pitchFamily="2" charset="2"/>
              <a:buChar char="§"/>
            </a:pPr>
            <a:r>
              <a:rPr lang="en-US" sz="2800" spc="-5">
                <a:cs typeface="Source Sans Pro Light"/>
              </a:rPr>
              <a:t>QC matrices </a:t>
            </a:r>
          </a:p>
          <a:p>
            <a:pPr marL="1384300" marR="5080" lvl="2" indent="-457200" algn="just">
              <a:spcBef>
                <a:spcPts val="100"/>
              </a:spcBef>
              <a:buFont typeface="Wingdings" pitchFamily="2" charset="2"/>
              <a:buChar char="§"/>
            </a:pPr>
            <a:r>
              <a:rPr lang="en-US" sz="2800" spc="-5">
                <a:cs typeface="Source Sans Pro Light"/>
              </a:rPr>
              <a:t>Inferring interactions: LIANA</a:t>
            </a:r>
          </a:p>
          <a:p>
            <a:pPr marL="1841500" marR="5080" lvl="3" indent="-457200" algn="just">
              <a:spcBef>
                <a:spcPts val="100"/>
              </a:spcBef>
              <a:buFont typeface="Wingdings" pitchFamily="2" charset="2"/>
              <a:buChar char="ü"/>
            </a:pPr>
            <a:r>
              <a:rPr lang="en-US" sz="2800" spc="-5">
                <a:cs typeface="Source Sans Pro Light"/>
              </a:rPr>
              <a:t>Outputs of Liana </a:t>
            </a:r>
          </a:p>
          <a:p>
            <a:pPr marL="1841500" marR="5080" lvl="3" indent="-457200" algn="just">
              <a:spcBef>
                <a:spcPts val="100"/>
              </a:spcBef>
              <a:buFont typeface="Wingdings" pitchFamily="2" charset="2"/>
              <a:buChar char="ü"/>
            </a:pPr>
            <a:r>
              <a:rPr lang="en-US" sz="2800" spc="-5">
                <a:cs typeface="Source Sans Pro Light"/>
              </a:rPr>
              <a:t>Directions </a:t>
            </a:r>
          </a:p>
          <a:p>
            <a:pPr marL="1841500" marR="5080" lvl="3" indent="-457200" algn="just">
              <a:spcBef>
                <a:spcPts val="100"/>
              </a:spcBef>
              <a:buFont typeface="Wingdings" pitchFamily="2" charset="2"/>
              <a:buChar char="ü"/>
            </a:pPr>
            <a:r>
              <a:rPr lang="en-US" sz="2800" spc="-5">
                <a:cs typeface="Source Sans Pro Light"/>
              </a:rPr>
              <a:t>Bootstrapping (robust interactions)</a:t>
            </a:r>
          </a:p>
          <a:p>
            <a:pPr marL="1841500" marR="5080" lvl="3" indent="-457200" algn="just">
              <a:spcBef>
                <a:spcPts val="100"/>
              </a:spcBef>
              <a:buFont typeface="Wingdings" pitchFamily="2" charset="2"/>
              <a:buChar char="ü"/>
            </a:pPr>
            <a:r>
              <a:rPr lang="en-US" sz="2800" spc="-5">
                <a:cs typeface="Source Sans Pro Light"/>
              </a:rPr>
              <a:t>Plotting</a:t>
            </a:r>
            <a:endParaRPr lang="en-US" sz="2800" b="1" spc="-5">
              <a:cs typeface="Source Sans Pro Light"/>
            </a:endParaRPr>
          </a:p>
          <a:p>
            <a:pPr marL="469900" marR="5080" indent="-4572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5">
                <a:cs typeface="Source Sans Pro Light"/>
              </a:rPr>
              <a:t>How to improve?</a:t>
            </a:r>
          </a:p>
          <a:p>
            <a:pPr marL="927100" marR="5080" lvl="1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Consider spatial data (LIANA+) </a:t>
            </a:r>
          </a:p>
          <a:p>
            <a:pPr marL="927100" marR="5080" lvl="1" indent="-457200" algn="just">
              <a:spcBef>
                <a:spcPts val="100"/>
              </a:spcBef>
              <a:buFont typeface="Courier New" panose="02070309020205020404" pitchFamily="49" charset="0"/>
              <a:buChar char="o"/>
            </a:pPr>
            <a:r>
              <a:rPr lang="en-US" sz="2800" spc="-5">
                <a:cs typeface="Source Sans Pro Light"/>
              </a:rPr>
              <a:t>Consider other omics? (metabolite-mediated pathways) </a:t>
            </a:r>
          </a:p>
          <a:p>
            <a:pPr marL="469900" marR="5080" indent="-4572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5">
                <a:cs typeface="Source Sans Pro Light"/>
              </a:rPr>
              <a:t>Conclusion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8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800" spc="-5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800">
              <a:cs typeface="Source Sans Pro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8F706-824B-88C0-FFD5-A4A03284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72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723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5D270-3878-41BB-5FAA-141B7669C30A}"/>
              </a:ext>
            </a:extLst>
          </p:cNvPr>
          <p:cNvSpPr txBox="1"/>
          <p:nvPr/>
        </p:nvSpPr>
        <p:spPr>
          <a:xfrm>
            <a:off x="1071123" y="1376543"/>
            <a:ext cx="951174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/>
              <a:t>Why &amp; </a:t>
            </a:r>
            <a:r>
              <a:rPr lang="en-US" sz="2800" b="1">
                <a:solidFill>
                  <a:srgbClr val="009EF3"/>
                </a:solidFill>
              </a:rPr>
              <a:t>how</a:t>
            </a:r>
            <a:r>
              <a:rPr lang="en-US" sz="2800" b="1"/>
              <a:t> study cell2cell Communications (CCC)?</a:t>
            </a:r>
            <a:endParaRPr lang="en-US" sz="2800"/>
          </a:p>
        </p:txBody>
      </p:sp>
      <p:pic>
        <p:nvPicPr>
          <p:cNvPr id="2" name="Picture 2" descr="Fig. 2">
            <a:extLst>
              <a:ext uri="{FF2B5EF4-FFF2-40B4-BE49-F238E27FC236}">
                <a16:creationId xmlns:a16="http://schemas.microsoft.com/office/drawing/2014/main" id="{3281416D-740D-2514-E588-991D641A2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67"/>
          <a:stretch/>
        </p:blipFill>
        <p:spPr bwMode="auto">
          <a:xfrm>
            <a:off x="773774" y="2250356"/>
            <a:ext cx="12043750" cy="739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ig. 3">
            <a:extLst>
              <a:ext uri="{FF2B5EF4-FFF2-40B4-BE49-F238E27FC236}">
                <a16:creationId xmlns:a16="http://schemas.microsoft.com/office/drawing/2014/main" id="{37591767-E5F3-37DA-EC8B-5F5CC977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444" y="1098228"/>
            <a:ext cx="5316607" cy="912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822EB-EFD9-4B7B-02BB-5F5A613264DB}"/>
              </a:ext>
            </a:extLst>
          </p:cNvPr>
          <p:cNvSpPr txBox="1"/>
          <p:nvPr/>
        </p:nvSpPr>
        <p:spPr>
          <a:xfrm>
            <a:off x="6792151" y="10103141"/>
            <a:ext cx="5444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222222"/>
                </a:solidFill>
                <a:ea typeface="+mn-lt"/>
                <a:cs typeface="+mn-lt"/>
              </a:rPr>
              <a:t>Armingol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 et al. </a:t>
            </a:r>
            <a:r>
              <a:rPr lang="en-US" i="1">
                <a:solidFill>
                  <a:srgbClr val="222222"/>
                </a:solidFill>
                <a:ea typeface="+mn-lt"/>
                <a:cs typeface="+mn-lt"/>
              </a:rPr>
              <a:t>Nat Rev Genet.</a:t>
            </a:r>
            <a:r>
              <a:rPr lang="en-US">
                <a:solidFill>
                  <a:srgbClr val="222222"/>
                </a:solidFill>
                <a:ea typeface="+mn-lt"/>
                <a:cs typeface="+mn-lt"/>
              </a:rPr>
              <a:t> (2021)  </a:t>
            </a:r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F0663-3E8A-2D0B-061A-7A12A94E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908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B676D-EEAF-E7FE-2B41-D469ADB20D10}"/>
              </a:ext>
            </a:extLst>
          </p:cNvPr>
          <p:cNvSpPr/>
          <p:nvPr/>
        </p:nvSpPr>
        <p:spPr>
          <a:xfrm>
            <a:off x="1444888" y="0"/>
            <a:ext cx="4032548" cy="522164"/>
          </a:xfrm>
          <a:prstGeom prst="rect">
            <a:avLst/>
          </a:prstGeom>
          <a:solidFill>
            <a:srgbClr val="009E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Introduction</a:t>
            </a:r>
            <a:r>
              <a:rPr lang="en-US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1BB1B-7027-D6E0-814C-7D21635BBE15}"/>
              </a:ext>
            </a:extLst>
          </p:cNvPr>
          <p:cNvSpPr/>
          <p:nvPr/>
        </p:nvSpPr>
        <p:spPr>
          <a:xfrm>
            <a:off x="5472808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Analysis &amp; Results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90E88C-EC57-441D-35E5-77FA9DCC6692}"/>
              </a:ext>
            </a:extLst>
          </p:cNvPr>
          <p:cNvSpPr/>
          <p:nvPr/>
        </p:nvSpPr>
        <p:spPr>
          <a:xfrm>
            <a:off x="9509984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Future work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E0C81-7B92-A70D-D54C-005498AF7728}"/>
              </a:ext>
            </a:extLst>
          </p:cNvPr>
          <p:cNvSpPr/>
          <p:nvPr/>
        </p:nvSpPr>
        <p:spPr>
          <a:xfrm>
            <a:off x="13542532" y="0"/>
            <a:ext cx="4032548" cy="5221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0A5CD-CE00-0C63-0E3B-A87358A2C746}"/>
              </a:ext>
            </a:extLst>
          </p:cNvPr>
          <p:cNvSpPr txBox="1"/>
          <p:nvPr/>
        </p:nvSpPr>
        <p:spPr>
          <a:xfrm>
            <a:off x="1127521" y="1609932"/>
            <a:ext cx="466160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What are the possible interactions?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A0C75-8C64-884C-560A-31187CCEEB30}"/>
              </a:ext>
            </a:extLst>
          </p:cNvPr>
          <p:cNvSpPr/>
          <p:nvPr/>
        </p:nvSpPr>
        <p:spPr>
          <a:xfrm>
            <a:off x="1448276" y="2500585"/>
            <a:ext cx="1232205" cy="836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188013-85BC-AA0B-3DD0-7113653E1EEF}"/>
              </a:ext>
            </a:extLst>
          </p:cNvPr>
          <p:cNvSpPr/>
          <p:nvPr/>
        </p:nvSpPr>
        <p:spPr>
          <a:xfrm>
            <a:off x="3961799" y="2500612"/>
            <a:ext cx="1232205" cy="8361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Cell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33CEC-7A56-8D72-BC79-677319CE5BB4}"/>
              </a:ext>
            </a:extLst>
          </p:cNvPr>
          <p:cNvCxnSpPr/>
          <p:nvPr/>
        </p:nvCxnSpPr>
        <p:spPr>
          <a:xfrm>
            <a:off x="2851456" y="2925382"/>
            <a:ext cx="962442" cy="11737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0556D-E33B-7869-B097-3F53E68F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141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4325</Words>
  <Application>Microsoft Office PowerPoint</Application>
  <PresentationFormat>Custom</PresentationFormat>
  <Paragraphs>1931</Paragraphs>
  <Slides>72</Slides>
  <Notes>63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Azari Bantan</dc:creator>
  <cp:lastModifiedBy>Ana Gonzalez Alvarez</cp:lastModifiedBy>
  <cp:revision>4</cp:revision>
  <dcterms:created xsi:type="dcterms:W3CDTF">2024-04-21T09:38:21Z</dcterms:created>
  <dcterms:modified xsi:type="dcterms:W3CDTF">2024-05-06T17:01:57Z</dcterms:modified>
</cp:coreProperties>
</file>